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3"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 id="279" r:id="rId26"/>
    <p:sldId id="280" r:id="rId27"/>
    <p:sldId id="281" r:id="rId28"/>
    <p:sldId id="282" r:id="rId29"/>
    <p:sldId id="286" r:id="rId30"/>
    <p:sldId id="287" r:id="rId31"/>
    <p:sldId id="288" r:id="rId32"/>
    <p:sldId id="290"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90" d="100"/>
          <a:sy n="90"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44133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02537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6575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D8680-6422-45F6-92DD-89AD495091A0}"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17710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4D8680-6422-45F6-92DD-89AD495091A0}"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9301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4D8680-6422-45F6-92DD-89AD495091A0}" type="datetimeFigureOut">
              <a:rPr lang="en-GB" smtClean="0"/>
              <a:t>21/05/2021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34282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4D8680-6422-45F6-92DD-89AD495091A0}" type="datetimeFigureOut">
              <a:rPr lang="en-GB" smtClean="0"/>
              <a:t>21/05/2021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400812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4D8680-6422-45F6-92DD-89AD495091A0}" type="datetimeFigureOut">
              <a:rPr lang="en-GB" smtClean="0"/>
              <a:t>21/05/2021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225515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D8680-6422-45F6-92DD-89AD495091A0}" type="datetimeFigureOut">
              <a:rPr lang="en-GB" smtClean="0"/>
              <a:t>21/05/2021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27890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4D8680-6422-45F6-92DD-89AD495091A0}" type="datetimeFigureOut">
              <a:rPr lang="en-GB" smtClean="0"/>
              <a:t>21/05/2021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02246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4D8680-6422-45F6-92DD-89AD495091A0}" type="datetimeFigureOut">
              <a:rPr lang="en-GB" smtClean="0"/>
              <a:t>21/05/2021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C32D8-B647-4FD6-92DE-D6ED5E36B693}" type="slidenum">
              <a:rPr lang="en-GB" smtClean="0"/>
              <a:t>‹#›</a:t>
            </a:fld>
            <a:endParaRPr lang="en-GB"/>
          </a:p>
        </p:txBody>
      </p:sp>
    </p:spTree>
    <p:extLst>
      <p:ext uri="{BB962C8B-B14F-4D97-AF65-F5344CB8AC3E}">
        <p14:creationId xmlns:p14="http://schemas.microsoft.com/office/powerpoint/2010/main" val="373018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D8680-6422-45F6-92DD-89AD495091A0}" type="datetimeFigureOut">
              <a:rPr lang="en-GB" smtClean="0"/>
              <a:t>21/05/2021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C32D8-B647-4FD6-92DE-D6ED5E36B693}" type="slidenum">
              <a:rPr lang="en-GB" smtClean="0"/>
              <a:t>‹#›</a:t>
            </a:fld>
            <a:endParaRPr lang="en-GB"/>
          </a:p>
        </p:txBody>
      </p:sp>
    </p:spTree>
    <p:extLst>
      <p:ext uri="{BB962C8B-B14F-4D97-AF65-F5344CB8AC3E}">
        <p14:creationId xmlns:p14="http://schemas.microsoft.com/office/powerpoint/2010/main" val="346237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974" y="-786904"/>
            <a:ext cx="11989613" cy="2387600"/>
          </a:xfrm>
        </p:spPr>
        <p:txBody>
          <a:bodyPr>
            <a:normAutofit/>
          </a:bodyPr>
          <a:lstStyle/>
          <a:p>
            <a:r>
              <a:rPr lang="en-US" sz="4800" b="1" u="sng" dirty="0"/>
              <a:t>BTEC Travel and Tourism Tech Award</a:t>
            </a:r>
            <a:br>
              <a:rPr lang="en-US" sz="4800" b="1" u="sng" dirty="0"/>
            </a:br>
            <a:r>
              <a:rPr lang="en-US" sz="4800" b="1" u="sng" dirty="0"/>
              <a:t>Revision Booklet</a:t>
            </a:r>
            <a:endParaRPr lang="en-GB" sz="4800" b="1" u="sng" dirty="0"/>
          </a:p>
        </p:txBody>
      </p:sp>
      <p:sp>
        <p:nvSpPr>
          <p:cNvPr id="7" name="Subtitle 6"/>
          <p:cNvSpPr>
            <a:spLocks noGrp="1"/>
          </p:cNvSpPr>
          <p:nvPr>
            <p:ph type="subTitle" idx="1"/>
          </p:nvPr>
        </p:nvSpPr>
        <p:spPr>
          <a:xfrm>
            <a:off x="355737" y="1758608"/>
            <a:ext cx="5242561" cy="2557359"/>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en-US" b="1" u="sng" dirty="0"/>
              <a:t>Component 2- External Exam</a:t>
            </a:r>
          </a:p>
          <a:p>
            <a:pPr marL="342900" indent="-342900" algn="l">
              <a:buFont typeface="Arial" panose="020B0604020202020204" pitchFamily="34" charset="0"/>
              <a:buChar char="•"/>
            </a:pPr>
            <a:r>
              <a:rPr lang="en-US" dirty="0"/>
              <a:t>Factors that influence global travel and tourism</a:t>
            </a:r>
          </a:p>
          <a:p>
            <a:pPr marL="342900" indent="-342900" algn="l">
              <a:buFont typeface="Arial" panose="020B0604020202020204" pitchFamily="34" charset="0"/>
              <a:buChar char="•"/>
            </a:pPr>
            <a:r>
              <a:rPr lang="en-US" dirty="0"/>
              <a:t>Impact of travel and tourism and sustainability</a:t>
            </a:r>
          </a:p>
          <a:p>
            <a:pPr marL="342900" indent="-342900" algn="l">
              <a:buFont typeface="Arial" panose="020B0604020202020204" pitchFamily="34" charset="0"/>
              <a:buChar char="•"/>
            </a:pPr>
            <a:r>
              <a:rPr lang="en-US" dirty="0"/>
              <a:t>Destination management</a:t>
            </a:r>
            <a:endParaRPr lang="en-GB" dirty="0"/>
          </a:p>
        </p:txBody>
      </p:sp>
      <p:sp>
        <p:nvSpPr>
          <p:cNvPr id="8" name="Subtitle 6"/>
          <p:cNvSpPr txBox="1">
            <a:spLocks/>
          </p:cNvSpPr>
          <p:nvPr/>
        </p:nvSpPr>
        <p:spPr>
          <a:xfrm>
            <a:off x="6094780" y="1758608"/>
            <a:ext cx="5892394" cy="361074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u="sng" dirty="0"/>
              <a:t>Key words:</a:t>
            </a:r>
          </a:p>
          <a:p>
            <a:pPr algn="l"/>
            <a:r>
              <a:rPr lang="en-US" b="1" dirty="0"/>
              <a:t>Identify</a:t>
            </a:r>
            <a:r>
              <a:rPr lang="en-US" dirty="0"/>
              <a:t>= </a:t>
            </a:r>
            <a:r>
              <a:rPr lang="en-GB" dirty="0"/>
              <a:t>Name or characterise a feature</a:t>
            </a:r>
            <a:endParaRPr lang="en-US" dirty="0"/>
          </a:p>
          <a:p>
            <a:pPr algn="l"/>
            <a:r>
              <a:rPr lang="en-US" b="1" dirty="0"/>
              <a:t>Describe</a:t>
            </a:r>
            <a:r>
              <a:rPr lang="en-US" dirty="0"/>
              <a:t>= </a:t>
            </a:r>
            <a:r>
              <a:rPr lang="en-GB" dirty="0"/>
              <a:t>Outline Characteristics</a:t>
            </a:r>
            <a:endParaRPr lang="en-US" dirty="0"/>
          </a:p>
          <a:p>
            <a:pPr algn="l"/>
            <a:r>
              <a:rPr lang="en-US" b="1" dirty="0"/>
              <a:t>Explain</a:t>
            </a:r>
            <a:r>
              <a:rPr lang="en-US" dirty="0"/>
              <a:t>= </a:t>
            </a:r>
            <a:r>
              <a:rPr lang="en-GB" dirty="0"/>
              <a:t>Set out purposes or reasons for, say why</a:t>
            </a:r>
            <a:endParaRPr lang="en-US" dirty="0"/>
          </a:p>
          <a:p>
            <a:pPr algn="l"/>
            <a:r>
              <a:rPr lang="en-US" b="1" dirty="0"/>
              <a:t>Compare</a:t>
            </a:r>
            <a:r>
              <a:rPr lang="en-US" dirty="0"/>
              <a:t>= </a:t>
            </a:r>
            <a:r>
              <a:rPr lang="en-GB" dirty="0"/>
              <a:t>Identify similarities and differences</a:t>
            </a:r>
            <a:endParaRPr lang="en-US" dirty="0"/>
          </a:p>
          <a:p>
            <a:pPr algn="l"/>
            <a:r>
              <a:rPr lang="en-US" b="1" dirty="0"/>
              <a:t>Assess</a:t>
            </a:r>
            <a:r>
              <a:rPr lang="en-GB" dirty="0"/>
              <a:t>= Make an informed judgement</a:t>
            </a:r>
          </a:p>
          <a:p>
            <a:pPr algn="l"/>
            <a:r>
              <a:rPr lang="en-US" b="1" dirty="0"/>
              <a:t>Evaluate</a:t>
            </a:r>
            <a:r>
              <a:rPr lang="en-US" dirty="0"/>
              <a:t>= </a:t>
            </a:r>
            <a:r>
              <a:rPr lang="en-GB" dirty="0"/>
              <a:t>Judge from available evidence</a:t>
            </a:r>
          </a:p>
          <a:p>
            <a:pPr algn="l"/>
            <a:endParaRPr lang="en-US" dirty="0"/>
          </a:p>
        </p:txBody>
      </p:sp>
      <p:pic>
        <p:nvPicPr>
          <p:cNvPr id="9" name="Picture 8"/>
          <p:cNvPicPr>
            <a:picLocks noChangeAspect="1"/>
          </p:cNvPicPr>
          <p:nvPr/>
        </p:nvPicPr>
        <p:blipFill>
          <a:blip r:embed="rId2"/>
          <a:stretch>
            <a:fillRect/>
          </a:stretch>
        </p:blipFill>
        <p:spPr>
          <a:xfrm>
            <a:off x="701573" y="4484218"/>
            <a:ext cx="4297831" cy="2224316"/>
          </a:xfrm>
          <a:prstGeom prst="rect">
            <a:avLst/>
          </a:prstGeom>
        </p:spPr>
      </p:pic>
      <p:pic>
        <p:nvPicPr>
          <p:cNvPr id="10" name="Picture 9"/>
          <p:cNvPicPr>
            <a:picLocks noChangeAspect="1"/>
          </p:cNvPicPr>
          <p:nvPr/>
        </p:nvPicPr>
        <p:blipFill>
          <a:blip r:embed="rId3"/>
          <a:stretch>
            <a:fillRect/>
          </a:stretch>
        </p:blipFill>
        <p:spPr>
          <a:xfrm>
            <a:off x="7177964" y="5527269"/>
            <a:ext cx="3600450" cy="1266825"/>
          </a:xfrm>
          <a:prstGeom prst="rect">
            <a:avLst/>
          </a:prstGeom>
        </p:spPr>
      </p:pic>
    </p:spTree>
    <p:extLst>
      <p:ext uri="{BB962C8B-B14F-4D97-AF65-F5344CB8AC3E}">
        <p14:creationId xmlns:p14="http://schemas.microsoft.com/office/powerpoint/2010/main" val="3966388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1320130" cy="1325563"/>
          </a:xfrm>
        </p:spPr>
        <p:txBody>
          <a:bodyPr>
            <a:normAutofit/>
          </a:bodyPr>
          <a:lstStyle/>
          <a:p>
            <a:r>
              <a:rPr lang="en-US" sz="4000" b="1" u="sng" dirty="0"/>
              <a:t>How travel and tourism organisations work together</a:t>
            </a:r>
            <a:endParaRPr lang="en-GB" sz="4000" b="1" u="sng" dirty="0"/>
          </a:p>
        </p:txBody>
      </p:sp>
      <p:sp>
        <p:nvSpPr>
          <p:cNvPr id="5" name="TextBox 4"/>
          <p:cNvSpPr txBox="1"/>
          <p:nvPr/>
        </p:nvSpPr>
        <p:spPr>
          <a:xfrm>
            <a:off x="3625703" y="1104092"/>
            <a:ext cx="3909237" cy="1877437"/>
          </a:xfrm>
          <a:prstGeom prst="rect">
            <a:avLst/>
          </a:prstGeom>
          <a:noFill/>
        </p:spPr>
        <p:txBody>
          <a:bodyPr wrap="square" rtlCol="0">
            <a:spAutoFit/>
          </a:bodyPr>
          <a:lstStyle/>
          <a:p>
            <a:r>
              <a:rPr lang="en-US" sz="1400" b="1" u="sng" dirty="0"/>
              <a:t>Horizontal Integration</a:t>
            </a:r>
          </a:p>
          <a:p>
            <a:endParaRPr lang="en-US" sz="1400" dirty="0"/>
          </a:p>
          <a:p>
            <a:r>
              <a:rPr lang="en-US" sz="1400" dirty="0"/>
              <a:t>Where a business takes control of another business at the same level</a:t>
            </a:r>
          </a:p>
          <a:p>
            <a:endParaRPr lang="en-US" sz="1400" dirty="0"/>
          </a:p>
          <a:p>
            <a:r>
              <a:rPr lang="en-US" sz="1400" dirty="0"/>
              <a:t>e.g. a travel agent taking over another travel agent-</a:t>
            </a:r>
          </a:p>
          <a:p>
            <a:r>
              <a:rPr lang="en-US" sz="1400" dirty="0"/>
              <a:t>TUI took over Thomson Travel</a:t>
            </a:r>
          </a:p>
          <a:p>
            <a:endParaRPr lang="en-US" dirty="0"/>
          </a:p>
        </p:txBody>
      </p:sp>
      <p:sp>
        <p:nvSpPr>
          <p:cNvPr id="6" name="TextBox 5"/>
          <p:cNvSpPr txBox="1"/>
          <p:nvPr/>
        </p:nvSpPr>
        <p:spPr>
          <a:xfrm>
            <a:off x="8089605" y="1129551"/>
            <a:ext cx="3818860" cy="3385542"/>
          </a:xfrm>
          <a:prstGeom prst="rect">
            <a:avLst/>
          </a:prstGeom>
          <a:noFill/>
        </p:spPr>
        <p:txBody>
          <a:bodyPr wrap="square" rtlCol="0">
            <a:spAutoFit/>
          </a:bodyPr>
          <a:lstStyle/>
          <a:p>
            <a:r>
              <a:rPr lang="en-US" sz="1400" b="1" u="sng" dirty="0"/>
              <a:t>Partnerships</a:t>
            </a:r>
          </a:p>
          <a:p>
            <a:endParaRPr lang="en-US" sz="1400" dirty="0"/>
          </a:p>
          <a:p>
            <a:r>
              <a:rPr lang="en-US" sz="1400" dirty="0"/>
              <a:t>Instead of taking over another business, organisations might choose to work together in partnership.</a:t>
            </a:r>
          </a:p>
          <a:p>
            <a:endParaRPr lang="en-US" sz="1400" dirty="0"/>
          </a:p>
          <a:p>
            <a:r>
              <a:rPr lang="en-US" sz="1400" dirty="0"/>
              <a:t>Partnerships can exist between public, private and voluntary organisations</a:t>
            </a:r>
          </a:p>
          <a:p>
            <a:endParaRPr lang="en-US" sz="1400" dirty="0"/>
          </a:p>
          <a:p>
            <a:r>
              <a:rPr lang="en-US" sz="1400" dirty="0"/>
              <a:t>e.g. Virgin Trains work in partnership with Uber the online taxi booking service to provide customers with a smooth journey from door to door. </a:t>
            </a:r>
          </a:p>
          <a:p>
            <a:pPr marL="285750" indent="-285750">
              <a:buFont typeface="Arial" panose="020B0604020202020204" pitchFamily="34" charset="0"/>
              <a:buChar char="•"/>
            </a:pPr>
            <a:endParaRPr lang="en-US" sz="1400" dirty="0"/>
          </a:p>
          <a:p>
            <a:endParaRPr lang="en-US" dirty="0"/>
          </a:p>
        </p:txBody>
      </p:sp>
      <p:sp>
        <p:nvSpPr>
          <p:cNvPr id="8" name="TextBox 7"/>
          <p:cNvSpPr txBox="1"/>
          <p:nvPr/>
        </p:nvSpPr>
        <p:spPr>
          <a:xfrm>
            <a:off x="242775" y="1129551"/>
            <a:ext cx="2488019" cy="2031325"/>
          </a:xfrm>
          <a:prstGeom prst="rect">
            <a:avLst/>
          </a:prstGeom>
          <a:noFill/>
        </p:spPr>
        <p:txBody>
          <a:bodyPr wrap="square" rtlCol="0">
            <a:spAutoFit/>
          </a:bodyPr>
          <a:lstStyle/>
          <a:p>
            <a:r>
              <a:rPr lang="en-US" sz="1400" b="1" u="sng" dirty="0"/>
              <a:t>Vertical Integration</a:t>
            </a:r>
          </a:p>
          <a:p>
            <a:endParaRPr lang="en-US" sz="1400" dirty="0"/>
          </a:p>
          <a:p>
            <a:r>
              <a:rPr lang="en-US" sz="1400" dirty="0"/>
              <a:t>Where an organisation owns different companies at different levels of the supply chain</a:t>
            </a:r>
          </a:p>
          <a:p>
            <a:endParaRPr lang="en-US" sz="1400" dirty="0"/>
          </a:p>
          <a:p>
            <a:r>
              <a:rPr lang="en-US" sz="1400" dirty="0"/>
              <a:t>e.g. a tour operator might own its own travel agency, airline or hotel</a:t>
            </a:r>
          </a:p>
        </p:txBody>
      </p:sp>
      <p:sp>
        <p:nvSpPr>
          <p:cNvPr id="9" name="Title 1"/>
          <p:cNvSpPr txBox="1">
            <a:spLocks/>
          </p:cNvSpPr>
          <p:nvPr/>
        </p:nvSpPr>
        <p:spPr>
          <a:xfrm>
            <a:off x="242775" y="372494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t>Why work together?</a:t>
            </a:r>
            <a:endParaRPr lang="en-GB" sz="3600" b="1" u="sng" dirty="0"/>
          </a:p>
        </p:txBody>
      </p:sp>
      <p:sp>
        <p:nvSpPr>
          <p:cNvPr id="3" name="TextBox 2"/>
          <p:cNvSpPr txBox="1"/>
          <p:nvPr/>
        </p:nvSpPr>
        <p:spPr>
          <a:xfrm>
            <a:off x="3625703" y="5202903"/>
            <a:ext cx="2436630" cy="923330"/>
          </a:xfrm>
          <a:prstGeom prst="rect">
            <a:avLst/>
          </a:prstGeom>
          <a:noFill/>
        </p:spPr>
        <p:txBody>
          <a:bodyPr wrap="square" rtlCol="0">
            <a:spAutoFit/>
          </a:bodyPr>
          <a:lstStyle/>
          <a:p>
            <a:pPr algn="ctr"/>
            <a:r>
              <a:rPr lang="en-US" dirty="0"/>
              <a:t>Carry out joint marketing and promotion</a:t>
            </a:r>
            <a:endParaRPr lang="en-GB" dirty="0"/>
          </a:p>
        </p:txBody>
      </p:sp>
      <p:sp>
        <p:nvSpPr>
          <p:cNvPr id="11" name="TextBox 10"/>
          <p:cNvSpPr txBox="1"/>
          <p:nvPr/>
        </p:nvSpPr>
        <p:spPr>
          <a:xfrm>
            <a:off x="108098" y="5276111"/>
            <a:ext cx="2436630" cy="646331"/>
          </a:xfrm>
          <a:prstGeom prst="rect">
            <a:avLst/>
          </a:prstGeom>
          <a:noFill/>
        </p:spPr>
        <p:txBody>
          <a:bodyPr wrap="square" rtlCol="0">
            <a:spAutoFit/>
          </a:bodyPr>
          <a:lstStyle/>
          <a:p>
            <a:pPr algn="ctr"/>
            <a:r>
              <a:rPr lang="en-US" dirty="0"/>
              <a:t>Increase sales and income</a:t>
            </a:r>
            <a:endParaRPr lang="en-GB" dirty="0"/>
          </a:p>
        </p:txBody>
      </p:sp>
      <p:sp>
        <p:nvSpPr>
          <p:cNvPr id="14" name="TextBox 13"/>
          <p:cNvSpPr txBox="1"/>
          <p:nvPr/>
        </p:nvSpPr>
        <p:spPr>
          <a:xfrm>
            <a:off x="9299055" y="4601596"/>
            <a:ext cx="2436630" cy="646331"/>
          </a:xfrm>
          <a:prstGeom prst="rect">
            <a:avLst/>
          </a:prstGeom>
          <a:noFill/>
        </p:spPr>
        <p:txBody>
          <a:bodyPr wrap="square" rtlCol="0">
            <a:spAutoFit/>
          </a:bodyPr>
          <a:lstStyle/>
          <a:p>
            <a:r>
              <a:rPr lang="en-US" dirty="0"/>
              <a:t>Provide good customer care</a:t>
            </a:r>
            <a:endParaRPr lang="en-GB" dirty="0"/>
          </a:p>
        </p:txBody>
      </p:sp>
      <p:sp>
        <p:nvSpPr>
          <p:cNvPr id="15" name="TextBox 14"/>
          <p:cNvSpPr txBox="1"/>
          <p:nvPr/>
        </p:nvSpPr>
        <p:spPr>
          <a:xfrm>
            <a:off x="7473804" y="5768455"/>
            <a:ext cx="2436630" cy="369332"/>
          </a:xfrm>
          <a:prstGeom prst="rect">
            <a:avLst/>
          </a:prstGeom>
          <a:noFill/>
        </p:spPr>
        <p:txBody>
          <a:bodyPr wrap="square" rtlCol="0">
            <a:spAutoFit/>
          </a:bodyPr>
          <a:lstStyle/>
          <a:p>
            <a:r>
              <a:rPr lang="en-US" dirty="0"/>
              <a:t>Cut costs</a:t>
            </a:r>
            <a:endParaRPr lang="en-GB" dirty="0"/>
          </a:p>
        </p:txBody>
      </p:sp>
      <p:sp>
        <p:nvSpPr>
          <p:cNvPr id="4" name="Explosion 1 3"/>
          <p:cNvSpPr/>
          <p:nvPr/>
        </p:nvSpPr>
        <p:spPr>
          <a:xfrm>
            <a:off x="0" y="4635508"/>
            <a:ext cx="2681179" cy="184949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3551275" y="4912242"/>
            <a:ext cx="2580168" cy="165867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xplosion 1 11"/>
          <p:cNvSpPr/>
          <p:nvPr/>
        </p:nvSpPr>
        <p:spPr>
          <a:xfrm>
            <a:off x="6755213" y="5276111"/>
            <a:ext cx="2374604" cy="1506854"/>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p:cNvSpPr/>
          <p:nvPr/>
        </p:nvSpPr>
        <p:spPr>
          <a:xfrm>
            <a:off x="8860465" y="4387721"/>
            <a:ext cx="2962940" cy="127684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2"/>
          <a:stretch>
            <a:fillRect/>
          </a:stretch>
        </p:blipFill>
        <p:spPr>
          <a:xfrm>
            <a:off x="4382165" y="2961171"/>
            <a:ext cx="3152775" cy="1447800"/>
          </a:xfrm>
          <a:prstGeom prst="rect">
            <a:avLst/>
          </a:prstGeom>
        </p:spPr>
      </p:pic>
    </p:spTree>
    <p:extLst>
      <p:ext uri="{BB962C8B-B14F-4D97-AF65-F5344CB8AC3E}">
        <p14:creationId xmlns:p14="http://schemas.microsoft.com/office/powerpoint/2010/main" val="6448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5" y="-321049"/>
            <a:ext cx="11320130" cy="1325563"/>
          </a:xfrm>
        </p:spPr>
        <p:txBody>
          <a:bodyPr>
            <a:normAutofit/>
          </a:bodyPr>
          <a:lstStyle/>
          <a:p>
            <a:r>
              <a:rPr lang="en-US" sz="4000" b="1" u="sng" dirty="0"/>
              <a:t>Types of Tourism</a:t>
            </a:r>
            <a:endParaRPr lang="en-GB" sz="4000" b="1" u="sng" dirty="0"/>
          </a:p>
        </p:txBody>
      </p:sp>
      <p:sp>
        <p:nvSpPr>
          <p:cNvPr id="5" name="TextBox 4"/>
          <p:cNvSpPr txBox="1"/>
          <p:nvPr/>
        </p:nvSpPr>
        <p:spPr>
          <a:xfrm>
            <a:off x="3100276" y="668877"/>
            <a:ext cx="3909237" cy="1231106"/>
          </a:xfrm>
          <a:prstGeom prst="rect">
            <a:avLst/>
          </a:prstGeom>
          <a:noFill/>
        </p:spPr>
        <p:txBody>
          <a:bodyPr wrap="square" rtlCol="0">
            <a:spAutoFit/>
          </a:bodyPr>
          <a:lstStyle/>
          <a:p>
            <a:r>
              <a:rPr lang="en-US" sz="1400" b="1" dirty="0"/>
              <a:t>Outbound Tourism</a:t>
            </a:r>
          </a:p>
          <a:p>
            <a:endParaRPr lang="en-US" sz="1400" dirty="0"/>
          </a:p>
          <a:p>
            <a:r>
              <a:rPr lang="en-US" sz="1400" dirty="0"/>
              <a:t>When visitors and tourists travel to a different country from their own country for a holiday.</a:t>
            </a:r>
          </a:p>
          <a:p>
            <a:endParaRPr lang="en-US" dirty="0"/>
          </a:p>
        </p:txBody>
      </p:sp>
      <p:sp>
        <p:nvSpPr>
          <p:cNvPr id="6" name="TextBox 5"/>
          <p:cNvSpPr txBox="1"/>
          <p:nvPr/>
        </p:nvSpPr>
        <p:spPr>
          <a:xfrm>
            <a:off x="7278429" y="663203"/>
            <a:ext cx="3818860" cy="1446550"/>
          </a:xfrm>
          <a:prstGeom prst="rect">
            <a:avLst/>
          </a:prstGeom>
          <a:noFill/>
        </p:spPr>
        <p:txBody>
          <a:bodyPr wrap="square" rtlCol="0">
            <a:spAutoFit/>
          </a:bodyPr>
          <a:lstStyle/>
          <a:p>
            <a:r>
              <a:rPr lang="en-US" sz="1400" b="1" u="sng" dirty="0"/>
              <a:t>Inbound Tourism</a:t>
            </a:r>
          </a:p>
          <a:p>
            <a:endParaRPr lang="en-US" sz="1400" dirty="0"/>
          </a:p>
          <a:p>
            <a:r>
              <a:rPr lang="en-US" sz="1400" dirty="0"/>
              <a:t>When visitors and tourists from overseas travel into a different county</a:t>
            </a:r>
          </a:p>
          <a:p>
            <a:pPr marL="285750" indent="-285750">
              <a:buFont typeface="Arial" panose="020B0604020202020204" pitchFamily="34" charset="0"/>
              <a:buChar char="•"/>
            </a:pPr>
            <a:endParaRPr lang="en-US" sz="1400" dirty="0"/>
          </a:p>
          <a:p>
            <a:endParaRPr lang="en-US" dirty="0"/>
          </a:p>
        </p:txBody>
      </p:sp>
      <p:sp>
        <p:nvSpPr>
          <p:cNvPr id="8" name="TextBox 7"/>
          <p:cNvSpPr txBox="1"/>
          <p:nvPr/>
        </p:nvSpPr>
        <p:spPr>
          <a:xfrm>
            <a:off x="164803" y="663203"/>
            <a:ext cx="2488019" cy="1169551"/>
          </a:xfrm>
          <a:prstGeom prst="rect">
            <a:avLst/>
          </a:prstGeom>
          <a:noFill/>
        </p:spPr>
        <p:txBody>
          <a:bodyPr wrap="square" rtlCol="0">
            <a:spAutoFit/>
          </a:bodyPr>
          <a:lstStyle/>
          <a:p>
            <a:r>
              <a:rPr lang="en-US" sz="1400" b="1" dirty="0"/>
              <a:t>Domestic Tourism</a:t>
            </a:r>
          </a:p>
          <a:p>
            <a:endParaRPr lang="en-US" sz="1400" dirty="0"/>
          </a:p>
          <a:p>
            <a:r>
              <a:rPr lang="en-US" sz="1400" dirty="0"/>
              <a:t>When visitors and tourists take holidays within their own country.</a:t>
            </a:r>
          </a:p>
        </p:txBody>
      </p:sp>
      <p:sp>
        <p:nvSpPr>
          <p:cNvPr id="9" name="Title 1"/>
          <p:cNvSpPr txBox="1">
            <a:spLocks/>
          </p:cNvSpPr>
          <p:nvPr/>
        </p:nvSpPr>
        <p:spPr>
          <a:xfrm>
            <a:off x="242775" y="372494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2" name="Title 1"/>
          <p:cNvSpPr txBox="1">
            <a:spLocks/>
          </p:cNvSpPr>
          <p:nvPr/>
        </p:nvSpPr>
        <p:spPr>
          <a:xfrm>
            <a:off x="46075" y="17019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Visitor</a:t>
            </a:r>
            <a:endParaRPr lang="en-GB" sz="4000" b="1" u="sng" dirty="0"/>
          </a:p>
        </p:txBody>
      </p:sp>
      <p:sp>
        <p:nvSpPr>
          <p:cNvPr id="13" name="TextBox 12"/>
          <p:cNvSpPr txBox="1"/>
          <p:nvPr/>
        </p:nvSpPr>
        <p:spPr>
          <a:xfrm>
            <a:off x="242775" y="2871879"/>
            <a:ext cx="2488019"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Individuals</a:t>
            </a:r>
          </a:p>
          <a:p>
            <a:pPr marL="285750" indent="-285750">
              <a:buFont typeface="Arial" panose="020B0604020202020204" pitchFamily="34" charset="0"/>
              <a:buChar char="•"/>
            </a:pPr>
            <a:r>
              <a:rPr lang="en-US" sz="1400" dirty="0"/>
              <a:t>Couples</a:t>
            </a:r>
          </a:p>
          <a:p>
            <a:pPr marL="285750" indent="-285750">
              <a:buFont typeface="Arial" panose="020B0604020202020204" pitchFamily="34" charset="0"/>
              <a:buChar char="•"/>
            </a:pPr>
            <a:r>
              <a:rPr lang="en-US" sz="1400" dirty="0"/>
              <a:t>Families</a:t>
            </a:r>
          </a:p>
          <a:p>
            <a:pPr marL="285750" indent="-285750">
              <a:buFont typeface="Arial" panose="020B0604020202020204" pitchFamily="34" charset="0"/>
              <a:buChar char="•"/>
            </a:pPr>
            <a:r>
              <a:rPr lang="en-US" sz="1400" dirty="0"/>
              <a:t>Groups</a:t>
            </a:r>
          </a:p>
          <a:p>
            <a:pPr marL="285750" indent="-285750">
              <a:buFont typeface="Arial" panose="020B0604020202020204" pitchFamily="34" charset="0"/>
              <a:buChar char="•"/>
            </a:pPr>
            <a:r>
              <a:rPr lang="en-US" sz="1400" dirty="0"/>
              <a:t>Domestic visitors</a:t>
            </a:r>
          </a:p>
          <a:p>
            <a:pPr marL="285750" indent="-285750">
              <a:buFont typeface="Arial" panose="020B0604020202020204" pitchFamily="34" charset="0"/>
              <a:buChar char="•"/>
            </a:pPr>
            <a:r>
              <a:rPr lang="en-US" sz="1400" dirty="0"/>
              <a:t>Inbound visitors</a:t>
            </a:r>
          </a:p>
          <a:p>
            <a:pPr marL="285750" indent="-285750">
              <a:buFont typeface="Arial" panose="020B0604020202020204" pitchFamily="34" charset="0"/>
              <a:buChar char="•"/>
            </a:pPr>
            <a:r>
              <a:rPr lang="en-US" sz="1400" dirty="0"/>
              <a:t>Customers with specific needs</a:t>
            </a:r>
          </a:p>
        </p:txBody>
      </p:sp>
      <p:sp>
        <p:nvSpPr>
          <p:cNvPr id="16" name="Title 1"/>
          <p:cNvSpPr txBox="1">
            <a:spLocks/>
          </p:cNvSpPr>
          <p:nvPr/>
        </p:nvSpPr>
        <p:spPr>
          <a:xfrm>
            <a:off x="5929867" y="1534971"/>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destination</a:t>
            </a:r>
            <a:endParaRPr lang="en-GB" sz="4000" b="1" u="sng" dirty="0"/>
          </a:p>
        </p:txBody>
      </p:sp>
      <p:sp>
        <p:nvSpPr>
          <p:cNvPr id="17" name="TextBox 16"/>
          <p:cNvSpPr txBox="1"/>
          <p:nvPr/>
        </p:nvSpPr>
        <p:spPr>
          <a:xfrm>
            <a:off x="4316375" y="2375328"/>
            <a:ext cx="2488019" cy="2031325"/>
          </a:xfrm>
          <a:prstGeom prst="rect">
            <a:avLst/>
          </a:prstGeom>
          <a:noFill/>
        </p:spPr>
        <p:txBody>
          <a:bodyPr wrap="square" rtlCol="0">
            <a:spAutoFit/>
          </a:bodyPr>
          <a:lstStyle/>
          <a:p>
            <a:r>
              <a:rPr lang="en-US" sz="1400" b="1" i="1" dirty="0"/>
              <a:t>Coastal areas</a:t>
            </a:r>
          </a:p>
          <a:p>
            <a:endParaRPr lang="en-US" sz="1400" dirty="0"/>
          </a:p>
          <a:p>
            <a:r>
              <a:rPr lang="en-US" sz="1400" dirty="0"/>
              <a:t>Seaside resorts</a:t>
            </a:r>
          </a:p>
          <a:p>
            <a:r>
              <a:rPr lang="en-US" sz="1400" dirty="0"/>
              <a:t>Sandy beaches</a:t>
            </a:r>
          </a:p>
          <a:p>
            <a:r>
              <a:rPr lang="en-US" sz="1400" dirty="0"/>
              <a:t>Steep cliffs</a:t>
            </a:r>
          </a:p>
          <a:p>
            <a:r>
              <a:rPr lang="en-US" sz="1400" dirty="0"/>
              <a:t>Very attractive destinations for many visitors who want to relax, walk, surf, fresh air and fun.</a:t>
            </a:r>
          </a:p>
        </p:txBody>
      </p:sp>
      <p:sp>
        <p:nvSpPr>
          <p:cNvPr id="18" name="TextBox 17"/>
          <p:cNvSpPr txBox="1"/>
          <p:nvPr/>
        </p:nvSpPr>
        <p:spPr>
          <a:xfrm>
            <a:off x="10463767" y="2384796"/>
            <a:ext cx="2488019" cy="1815882"/>
          </a:xfrm>
          <a:prstGeom prst="rect">
            <a:avLst/>
          </a:prstGeom>
          <a:noFill/>
        </p:spPr>
        <p:txBody>
          <a:bodyPr wrap="square" rtlCol="0">
            <a:spAutoFit/>
          </a:bodyPr>
          <a:lstStyle/>
          <a:p>
            <a:r>
              <a:rPr lang="en-US" sz="1400" b="1" i="1" dirty="0"/>
              <a:t>Countryside areas</a:t>
            </a:r>
          </a:p>
          <a:p>
            <a:endParaRPr lang="en-US" sz="1400" dirty="0"/>
          </a:p>
          <a:p>
            <a:r>
              <a:rPr lang="en-US" sz="1400" dirty="0"/>
              <a:t>National parks</a:t>
            </a:r>
          </a:p>
          <a:p>
            <a:r>
              <a:rPr lang="en-US" sz="1400" dirty="0"/>
              <a:t>Lakes</a:t>
            </a:r>
          </a:p>
          <a:p>
            <a:r>
              <a:rPr lang="en-US" sz="1400" dirty="0"/>
              <a:t>Forests</a:t>
            </a:r>
          </a:p>
          <a:p>
            <a:r>
              <a:rPr lang="en-US" sz="1400" dirty="0"/>
              <a:t>Mountains</a:t>
            </a:r>
          </a:p>
          <a:p>
            <a:endParaRPr lang="en-US" sz="1400" dirty="0"/>
          </a:p>
          <a:p>
            <a:endParaRPr lang="en-US" sz="1400" dirty="0"/>
          </a:p>
        </p:txBody>
      </p:sp>
      <p:sp>
        <p:nvSpPr>
          <p:cNvPr id="19" name="TextBox 18"/>
          <p:cNvSpPr txBox="1"/>
          <p:nvPr/>
        </p:nvSpPr>
        <p:spPr>
          <a:xfrm>
            <a:off x="7278429" y="2946174"/>
            <a:ext cx="4541877" cy="2246769"/>
          </a:xfrm>
          <a:prstGeom prst="rect">
            <a:avLst/>
          </a:prstGeom>
          <a:noFill/>
        </p:spPr>
        <p:txBody>
          <a:bodyPr wrap="square" rtlCol="0">
            <a:spAutoFit/>
          </a:bodyPr>
          <a:lstStyle/>
          <a:p>
            <a:r>
              <a:rPr lang="en-US" sz="1400" b="1" i="1" dirty="0"/>
              <a:t>Towns and Cities</a:t>
            </a:r>
          </a:p>
          <a:p>
            <a:endParaRPr lang="en-US" sz="1400" dirty="0"/>
          </a:p>
          <a:p>
            <a:r>
              <a:rPr lang="en-US" sz="1400" dirty="0"/>
              <a:t>Capital cities </a:t>
            </a:r>
          </a:p>
          <a:p>
            <a:r>
              <a:rPr lang="en-US" sz="1400" dirty="0"/>
              <a:t>Historically and culturally rich</a:t>
            </a:r>
          </a:p>
          <a:p>
            <a:r>
              <a:rPr lang="en-US" sz="1400" dirty="0"/>
              <a:t>Shopping</a:t>
            </a:r>
          </a:p>
          <a:p>
            <a:r>
              <a:rPr lang="en-US" sz="1400" dirty="0"/>
              <a:t>Eating out</a:t>
            </a:r>
          </a:p>
          <a:p>
            <a:r>
              <a:rPr lang="en-US" sz="1400" dirty="0"/>
              <a:t>Entertainment- theatres, shows, concerts</a:t>
            </a:r>
          </a:p>
          <a:p>
            <a:r>
              <a:rPr lang="en-US" sz="1400" dirty="0"/>
              <a:t>Sightseeing opportunities</a:t>
            </a:r>
          </a:p>
          <a:p>
            <a:endParaRPr lang="en-US" sz="1400" dirty="0"/>
          </a:p>
          <a:p>
            <a:endParaRPr lang="en-US" sz="1400" dirty="0"/>
          </a:p>
        </p:txBody>
      </p:sp>
      <p:sp>
        <p:nvSpPr>
          <p:cNvPr id="14" name="Title 1"/>
          <p:cNvSpPr txBox="1">
            <a:spLocks/>
          </p:cNvSpPr>
          <p:nvPr/>
        </p:nvSpPr>
        <p:spPr>
          <a:xfrm>
            <a:off x="1618364" y="419269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Reasons for Travel</a:t>
            </a:r>
            <a:endParaRPr lang="en-GB" sz="4000" b="1" u="sng" dirty="0"/>
          </a:p>
        </p:txBody>
      </p:sp>
      <p:sp>
        <p:nvSpPr>
          <p:cNvPr id="15" name="TextBox 14"/>
          <p:cNvSpPr txBox="1"/>
          <p:nvPr/>
        </p:nvSpPr>
        <p:spPr>
          <a:xfrm>
            <a:off x="3514504" y="5371876"/>
            <a:ext cx="3909237" cy="1446550"/>
          </a:xfrm>
          <a:prstGeom prst="rect">
            <a:avLst/>
          </a:prstGeom>
          <a:noFill/>
        </p:spPr>
        <p:txBody>
          <a:bodyPr wrap="square" rtlCol="0">
            <a:spAutoFit/>
          </a:bodyPr>
          <a:lstStyle/>
          <a:p>
            <a:r>
              <a:rPr lang="en-US" sz="1400" b="1" i="1" dirty="0"/>
              <a:t>Leisure Travel</a:t>
            </a:r>
          </a:p>
          <a:p>
            <a:endParaRPr lang="en-US" sz="1400" dirty="0"/>
          </a:p>
          <a:p>
            <a:r>
              <a:rPr lang="en-US" sz="1400" dirty="0"/>
              <a:t>When travelling for leisure people are often taking a holiday, or day trip, or travelling to visit a friend or relative.</a:t>
            </a:r>
          </a:p>
          <a:p>
            <a:endParaRPr lang="en-US" dirty="0"/>
          </a:p>
        </p:txBody>
      </p:sp>
      <p:sp>
        <p:nvSpPr>
          <p:cNvPr id="20" name="TextBox 19"/>
          <p:cNvSpPr txBox="1"/>
          <p:nvPr/>
        </p:nvSpPr>
        <p:spPr>
          <a:xfrm>
            <a:off x="8373140" y="5264155"/>
            <a:ext cx="3818860" cy="1661993"/>
          </a:xfrm>
          <a:prstGeom prst="rect">
            <a:avLst/>
          </a:prstGeom>
          <a:noFill/>
        </p:spPr>
        <p:txBody>
          <a:bodyPr wrap="square" rtlCol="0">
            <a:spAutoFit/>
          </a:bodyPr>
          <a:lstStyle/>
          <a:p>
            <a:r>
              <a:rPr lang="en-US" sz="1400" b="1" i="1" dirty="0"/>
              <a:t>Business Travel</a:t>
            </a:r>
          </a:p>
          <a:p>
            <a:endParaRPr lang="en-US" sz="1400" dirty="0"/>
          </a:p>
          <a:p>
            <a:r>
              <a:rPr lang="en-US" sz="1400" dirty="0"/>
              <a:t>Travelling to a location or venue for work purposes, for example a meeting, conference or training event.</a:t>
            </a:r>
          </a:p>
          <a:p>
            <a:pPr marL="285750" indent="-285750">
              <a:buFont typeface="Arial" panose="020B0604020202020204" pitchFamily="34" charset="0"/>
              <a:buChar char="•"/>
            </a:pPr>
            <a:endParaRPr lang="en-US" sz="1400" dirty="0"/>
          </a:p>
          <a:p>
            <a:endParaRPr lang="en-US" dirty="0"/>
          </a:p>
        </p:txBody>
      </p:sp>
      <p:sp>
        <p:nvSpPr>
          <p:cNvPr id="21" name="TextBox 20"/>
          <p:cNvSpPr txBox="1"/>
          <p:nvPr/>
        </p:nvSpPr>
        <p:spPr>
          <a:xfrm>
            <a:off x="242775" y="5050503"/>
            <a:ext cx="2488019"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Day trips</a:t>
            </a:r>
          </a:p>
          <a:p>
            <a:pPr marL="285750" indent="-285750">
              <a:buFont typeface="Arial" panose="020B0604020202020204" pitchFamily="34" charset="0"/>
              <a:buChar char="•"/>
            </a:pPr>
            <a:r>
              <a:rPr lang="en-US" sz="1400" dirty="0"/>
              <a:t>Holidays</a:t>
            </a:r>
          </a:p>
          <a:p>
            <a:pPr marL="285750" indent="-285750">
              <a:buFont typeface="Arial" panose="020B0604020202020204" pitchFamily="34" charset="0"/>
              <a:buChar char="•"/>
            </a:pPr>
            <a:r>
              <a:rPr lang="en-US" sz="1400" dirty="0"/>
              <a:t>Visiting friends and relatives</a:t>
            </a:r>
          </a:p>
          <a:p>
            <a:pPr marL="285750" indent="-285750">
              <a:buFont typeface="Arial" panose="020B0604020202020204" pitchFamily="34" charset="0"/>
              <a:buChar char="•"/>
            </a:pPr>
            <a:r>
              <a:rPr lang="en-US" sz="1400" dirty="0"/>
              <a:t>Meetings</a:t>
            </a:r>
          </a:p>
          <a:p>
            <a:pPr marL="285750" indent="-285750">
              <a:buFont typeface="Arial" panose="020B0604020202020204" pitchFamily="34" charset="0"/>
              <a:buChar char="•"/>
            </a:pPr>
            <a:r>
              <a:rPr lang="en-US" sz="1400" dirty="0"/>
              <a:t>Conferences</a:t>
            </a:r>
          </a:p>
          <a:p>
            <a:pPr marL="285750" indent="-285750">
              <a:buFont typeface="Arial" panose="020B0604020202020204" pitchFamily="34" charset="0"/>
              <a:buChar char="•"/>
            </a:pPr>
            <a:r>
              <a:rPr lang="en-US" sz="1400" dirty="0"/>
              <a:t>Events</a:t>
            </a:r>
          </a:p>
          <a:p>
            <a:pPr marL="285750" indent="-285750">
              <a:buFont typeface="Arial" panose="020B0604020202020204" pitchFamily="34" charset="0"/>
              <a:buChar char="•"/>
            </a:pPr>
            <a:r>
              <a:rPr lang="en-US" sz="1400" dirty="0"/>
              <a:t>Short breaks </a:t>
            </a:r>
          </a:p>
        </p:txBody>
      </p:sp>
      <p:cxnSp>
        <p:nvCxnSpPr>
          <p:cNvPr id="4" name="Straight Arrow Connector 3"/>
          <p:cNvCxnSpPr/>
          <p:nvPr/>
        </p:nvCxnSpPr>
        <p:spPr>
          <a:xfrm flipH="1">
            <a:off x="5713228" y="2502195"/>
            <a:ext cx="559982" cy="44397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8051068" y="2465773"/>
            <a:ext cx="8416" cy="48422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9626455" y="2565523"/>
            <a:ext cx="717477" cy="40720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1445141" y="5168734"/>
            <a:ext cx="346445" cy="284645"/>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962054" y="5167476"/>
            <a:ext cx="552450" cy="527312"/>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5469122" y="5131640"/>
            <a:ext cx="2590362" cy="36701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957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3" name="TextBox 12"/>
          <p:cNvSpPr txBox="1"/>
          <p:nvPr/>
        </p:nvSpPr>
        <p:spPr>
          <a:xfrm>
            <a:off x="561754" y="1016981"/>
            <a:ext cx="2488019"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Package</a:t>
            </a:r>
          </a:p>
          <a:p>
            <a:pPr marL="285750" indent="-285750">
              <a:buFont typeface="Arial" panose="020B0604020202020204" pitchFamily="34" charset="0"/>
              <a:buChar char="•"/>
            </a:pPr>
            <a:r>
              <a:rPr lang="en-US" sz="1400" dirty="0"/>
              <a:t>All-inclusive</a:t>
            </a:r>
          </a:p>
          <a:p>
            <a:pPr marL="285750" indent="-285750">
              <a:buFont typeface="Arial" panose="020B0604020202020204" pitchFamily="34" charset="0"/>
              <a:buChar char="•"/>
            </a:pPr>
            <a:r>
              <a:rPr lang="en-US" sz="1400" dirty="0"/>
              <a:t>Independent tailor-made</a:t>
            </a:r>
          </a:p>
          <a:p>
            <a:pPr marL="285750" indent="-285750">
              <a:buFont typeface="Arial" panose="020B0604020202020204" pitchFamily="34" charset="0"/>
              <a:buChar char="•"/>
            </a:pPr>
            <a:r>
              <a:rPr lang="en-US" sz="1400" dirty="0"/>
              <a:t>Multicentre</a:t>
            </a:r>
          </a:p>
          <a:p>
            <a:pPr marL="285750" indent="-285750">
              <a:buFont typeface="Arial" panose="020B0604020202020204" pitchFamily="34" charset="0"/>
              <a:buChar char="•"/>
            </a:pPr>
            <a:r>
              <a:rPr lang="en-US" sz="1400" dirty="0"/>
              <a:t>Fly or self-drive</a:t>
            </a:r>
          </a:p>
          <a:p>
            <a:pPr marL="285750" indent="-285750">
              <a:buFont typeface="Arial" panose="020B0604020202020204" pitchFamily="34" charset="0"/>
              <a:buChar char="•"/>
            </a:pPr>
            <a:r>
              <a:rPr lang="en-US" sz="1400" dirty="0"/>
              <a:t>Short breaks</a:t>
            </a:r>
          </a:p>
          <a:p>
            <a:pPr marL="285750" indent="-285750">
              <a:buFont typeface="Arial" panose="020B0604020202020204" pitchFamily="34" charset="0"/>
              <a:buChar char="•"/>
            </a:pPr>
            <a:r>
              <a:rPr lang="en-US" sz="1400" dirty="0"/>
              <a:t>Touring holidays</a:t>
            </a:r>
          </a:p>
          <a:p>
            <a:pPr marL="285750" indent="-285750">
              <a:buFont typeface="Arial" panose="020B0604020202020204" pitchFamily="34" charset="0"/>
              <a:buChar char="•"/>
            </a:pPr>
            <a:r>
              <a:rPr lang="en-US" sz="1400" dirty="0"/>
              <a:t>Specialist/niche</a:t>
            </a:r>
          </a:p>
          <a:p>
            <a:pPr marL="285750" indent="-285750">
              <a:buFont typeface="Arial" panose="020B0604020202020204" pitchFamily="34" charset="0"/>
              <a:buChar char="•"/>
            </a:pPr>
            <a:r>
              <a:rPr lang="en-US" sz="1400" dirty="0"/>
              <a:t>Voluntary work</a:t>
            </a:r>
          </a:p>
          <a:p>
            <a:pPr marL="285750" indent="-285750">
              <a:buFont typeface="Arial" panose="020B0604020202020204" pitchFamily="34" charset="0"/>
              <a:buChar char="•"/>
            </a:pPr>
            <a:r>
              <a:rPr lang="en-US" sz="1400" dirty="0"/>
              <a:t>Holiday parks</a:t>
            </a:r>
          </a:p>
          <a:p>
            <a:pPr marL="285750" indent="-285750">
              <a:buFont typeface="Arial" panose="020B0604020202020204" pitchFamily="34" charset="0"/>
              <a:buChar char="•"/>
            </a:pPr>
            <a:endParaRPr lang="en-US" sz="1400" dirty="0"/>
          </a:p>
        </p:txBody>
      </p:sp>
      <p:sp>
        <p:nvSpPr>
          <p:cNvPr id="17" name="TextBox 16"/>
          <p:cNvSpPr txBox="1"/>
          <p:nvPr/>
        </p:nvSpPr>
        <p:spPr>
          <a:xfrm>
            <a:off x="384542" y="3772057"/>
            <a:ext cx="2488019" cy="1169551"/>
          </a:xfrm>
          <a:prstGeom prst="rect">
            <a:avLst/>
          </a:prstGeom>
          <a:noFill/>
        </p:spPr>
        <p:txBody>
          <a:bodyPr wrap="square" rtlCol="0">
            <a:spAutoFit/>
          </a:bodyPr>
          <a:lstStyle/>
          <a:p>
            <a:r>
              <a:rPr lang="en-US" sz="1400" b="1" i="1" dirty="0"/>
              <a:t>Package holiday</a:t>
            </a:r>
          </a:p>
          <a:p>
            <a:r>
              <a:rPr lang="en-US" sz="1400" dirty="0"/>
              <a:t>Where different services are put together by the travel company and offered to customers at a single price.</a:t>
            </a:r>
          </a:p>
        </p:txBody>
      </p:sp>
      <p:sp>
        <p:nvSpPr>
          <p:cNvPr id="18" name="TextBox 17"/>
          <p:cNvSpPr txBox="1"/>
          <p:nvPr/>
        </p:nvSpPr>
        <p:spPr>
          <a:xfrm>
            <a:off x="2941675" y="1839130"/>
            <a:ext cx="3079012" cy="1815882"/>
          </a:xfrm>
          <a:prstGeom prst="rect">
            <a:avLst/>
          </a:prstGeom>
          <a:noFill/>
        </p:spPr>
        <p:txBody>
          <a:bodyPr wrap="square" rtlCol="0">
            <a:spAutoFit/>
          </a:bodyPr>
          <a:lstStyle/>
          <a:p>
            <a:r>
              <a:rPr lang="en-US" sz="1400" b="1" i="1" dirty="0"/>
              <a:t>Independent and tailor-made holiday</a:t>
            </a:r>
            <a:r>
              <a:rPr lang="en-US" sz="1400" dirty="0"/>
              <a:t>s</a:t>
            </a:r>
          </a:p>
          <a:p>
            <a:r>
              <a:rPr lang="en-US" sz="1400" dirty="0"/>
              <a:t>A selection of different travel services chosen and booked independently, often using the internet and online booking sites so customers can build the holiday experience that they want.</a:t>
            </a:r>
          </a:p>
          <a:p>
            <a:endParaRPr lang="en-US" sz="1400" dirty="0"/>
          </a:p>
          <a:p>
            <a:endParaRPr lang="en-US" sz="1400" dirty="0"/>
          </a:p>
        </p:txBody>
      </p:sp>
      <p:sp>
        <p:nvSpPr>
          <p:cNvPr id="19" name="TextBox 18"/>
          <p:cNvSpPr txBox="1"/>
          <p:nvPr/>
        </p:nvSpPr>
        <p:spPr>
          <a:xfrm>
            <a:off x="1177112" y="5264773"/>
            <a:ext cx="2997496" cy="1600438"/>
          </a:xfrm>
          <a:prstGeom prst="rect">
            <a:avLst/>
          </a:prstGeom>
          <a:noFill/>
        </p:spPr>
        <p:txBody>
          <a:bodyPr wrap="square" rtlCol="0">
            <a:spAutoFit/>
          </a:bodyPr>
          <a:lstStyle/>
          <a:p>
            <a:r>
              <a:rPr lang="en-US" sz="1400" b="1" i="1" dirty="0"/>
              <a:t>All-inclusive holidays</a:t>
            </a:r>
          </a:p>
          <a:p>
            <a:r>
              <a:rPr lang="en-US" sz="1400" dirty="0"/>
              <a:t>These are package holidays but also include all food, selected drinks and activities for one set price.</a:t>
            </a:r>
          </a:p>
          <a:p>
            <a:endParaRPr lang="en-US" sz="1400" dirty="0"/>
          </a:p>
          <a:p>
            <a:endParaRPr lang="en-US" sz="1400" dirty="0"/>
          </a:p>
          <a:p>
            <a:endParaRPr lang="en-US" sz="14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Holiday</a:t>
            </a:r>
            <a:endParaRPr lang="en-GB" sz="4000" b="1" u="sng" dirty="0"/>
          </a:p>
        </p:txBody>
      </p:sp>
      <p:sp>
        <p:nvSpPr>
          <p:cNvPr id="15" name="TextBox 14"/>
          <p:cNvSpPr txBox="1"/>
          <p:nvPr/>
        </p:nvSpPr>
        <p:spPr>
          <a:xfrm>
            <a:off x="3939360" y="3625165"/>
            <a:ext cx="1733109" cy="2031325"/>
          </a:xfrm>
          <a:prstGeom prst="rect">
            <a:avLst/>
          </a:prstGeom>
          <a:noFill/>
        </p:spPr>
        <p:txBody>
          <a:bodyPr wrap="square" rtlCol="0">
            <a:spAutoFit/>
          </a:bodyPr>
          <a:lstStyle/>
          <a:p>
            <a:r>
              <a:rPr lang="en-US" sz="1400" b="1" i="1" dirty="0"/>
              <a:t>Multicentre</a:t>
            </a:r>
          </a:p>
          <a:p>
            <a:r>
              <a:rPr lang="en-US" sz="1400" dirty="0"/>
              <a:t>Where travellers visit two or more destinations or resorts as part of one trip.</a:t>
            </a:r>
          </a:p>
          <a:p>
            <a:endParaRPr lang="en-US" sz="1400" dirty="0"/>
          </a:p>
          <a:p>
            <a:endParaRPr lang="en-US" sz="1400" dirty="0"/>
          </a:p>
          <a:p>
            <a:endParaRPr lang="en-US" sz="1400" dirty="0"/>
          </a:p>
        </p:txBody>
      </p:sp>
      <p:sp>
        <p:nvSpPr>
          <p:cNvPr id="20" name="TextBox 19"/>
          <p:cNvSpPr txBox="1"/>
          <p:nvPr/>
        </p:nvSpPr>
        <p:spPr>
          <a:xfrm>
            <a:off x="4287577" y="55197"/>
            <a:ext cx="2997496" cy="1169551"/>
          </a:xfrm>
          <a:prstGeom prst="rect">
            <a:avLst/>
          </a:prstGeom>
          <a:noFill/>
        </p:spPr>
        <p:txBody>
          <a:bodyPr wrap="square" rtlCol="0">
            <a:spAutoFit/>
          </a:bodyPr>
          <a:lstStyle/>
          <a:p>
            <a:r>
              <a:rPr lang="en-US" sz="1400" b="1" i="1" dirty="0"/>
              <a:t>Fly-drive</a:t>
            </a:r>
          </a:p>
          <a:p>
            <a:r>
              <a:rPr lang="en-US" sz="1400" dirty="0"/>
              <a:t>Involves air travel to a new destination, followed by car hire to allow visitors to explore further afield for themselves.</a:t>
            </a:r>
          </a:p>
        </p:txBody>
      </p:sp>
      <p:sp>
        <p:nvSpPr>
          <p:cNvPr id="21" name="TextBox 20"/>
          <p:cNvSpPr txBox="1"/>
          <p:nvPr/>
        </p:nvSpPr>
        <p:spPr>
          <a:xfrm>
            <a:off x="9173678" y="174677"/>
            <a:ext cx="2997496" cy="1815882"/>
          </a:xfrm>
          <a:prstGeom prst="rect">
            <a:avLst/>
          </a:prstGeom>
          <a:noFill/>
        </p:spPr>
        <p:txBody>
          <a:bodyPr wrap="square" rtlCol="0">
            <a:spAutoFit/>
          </a:bodyPr>
          <a:lstStyle/>
          <a:p>
            <a:r>
              <a:rPr lang="en-US" sz="1400" b="1" i="1" dirty="0"/>
              <a:t>Self-drive</a:t>
            </a:r>
          </a:p>
          <a:p>
            <a:r>
              <a:rPr lang="en-US" sz="1400" dirty="0"/>
              <a:t>Include car or motorhome hire and pre-booked accommodation for visitors following a specific route or tour.</a:t>
            </a:r>
          </a:p>
          <a:p>
            <a:endParaRPr lang="en-US" sz="1400" dirty="0"/>
          </a:p>
          <a:p>
            <a:endParaRPr lang="en-US" sz="1400" dirty="0"/>
          </a:p>
          <a:p>
            <a:endParaRPr lang="en-US" sz="1400" dirty="0"/>
          </a:p>
        </p:txBody>
      </p:sp>
      <p:sp>
        <p:nvSpPr>
          <p:cNvPr id="22" name="TextBox 21"/>
          <p:cNvSpPr txBox="1"/>
          <p:nvPr/>
        </p:nvSpPr>
        <p:spPr>
          <a:xfrm>
            <a:off x="6660409" y="1294495"/>
            <a:ext cx="2997496" cy="1600438"/>
          </a:xfrm>
          <a:prstGeom prst="rect">
            <a:avLst/>
          </a:prstGeom>
          <a:noFill/>
        </p:spPr>
        <p:txBody>
          <a:bodyPr wrap="square" rtlCol="0">
            <a:spAutoFit/>
          </a:bodyPr>
          <a:lstStyle/>
          <a:p>
            <a:r>
              <a:rPr lang="en-US" sz="1400" b="1" i="1" dirty="0"/>
              <a:t>short breaks</a:t>
            </a:r>
          </a:p>
          <a:p>
            <a:r>
              <a:rPr lang="en-US" sz="1400" dirty="0"/>
              <a:t>A trip between one and three nights.</a:t>
            </a:r>
          </a:p>
          <a:p>
            <a:r>
              <a:rPr lang="en-US" sz="1400" dirty="0"/>
              <a:t>City breaks, spa breaks and activity breaks. </a:t>
            </a:r>
          </a:p>
          <a:p>
            <a:endParaRPr lang="en-US" sz="1400" dirty="0"/>
          </a:p>
          <a:p>
            <a:endParaRPr lang="en-US" sz="1400" dirty="0"/>
          </a:p>
          <a:p>
            <a:endParaRPr lang="en-US" sz="1400" dirty="0"/>
          </a:p>
        </p:txBody>
      </p:sp>
      <p:sp>
        <p:nvSpPr>
          <p:cNvPr id="27" name="TextBox 26"/>
          <p:cNvSpPr txBox="1"/>
          <p:nvPr/>
        </p:nvSpPr>
        <p:spPr>
          <a:xfrm>
            <a:off x="9283105" y="2202435"/>
            <a:ext cx="2997496" cy="2031325"/>
          </a:xfrm>
          <a:prstGeom prst="rect">
            <a:avLst/>
          </a:prstGeom>
          <a:noFill/>
        </p:spPr>
        <p:txBody>
          <a:bodyPr wrap="square" rtlCol="0">
            <a:spAutoFit/>
          </a:bodyPr>
          <a:lstStyle/>
          <a:p>
            <a:r>
              <a:rPr lang="en-US" sz="1400" b="1" i="1" dirty="0"/>
              <a:t>Touring holidays</a:t>
            </a:r>
          </a:p>
          <a:p>
            <a:r>
              <a:rPr lang="en-US" sz="1400" dirty="0"/>
              <a:t>Offer travellers the chance to see different places in one trip, fully organised by a travel company.</a:t>
            </a:r>
          </a:p>
          <a:p>
            <a:r>
              <a:rPr lang="en-US" sz="1400" dirty="0"/>
              <a:t>Such as ocean or river cruises and rail or coach tours.</a:t>
            </a:r>
          </a:p>
          <a:p>
            <a:endParaRPr lang="en-US" sz="1400" dirty="0"/>
          </a:p>
          <a:p>
            <a:endParaRPr lang="en-US" sz="1400" dirty="0"/>
          </a:p>
          <a:p>
            <a:endParaRPr lang="en-US" sz="1400" dirty="0"/>
          </a:p>
        </p:txBody>
      </p:sp>
      <p:sp>
        <p:nvSpPr>
          <p:cNvPr id="28" name="TextBox 27"/>
          <p:cNvSpPr txBox="1"/>
          <p:nvPr/>
        </p:nvSpPr>
        <p:spPr>
          <a:xfrm>
            <a:off x="9049188" y="4887290"/>
            <a:ext cx="2997496" cy="2246769"/>
          </a:xfrm>
          <a:prstGeom prst="rect">
            <a:avLst/>
          </a:prstGeom>
          <a:noFill/>
        </p:spPr>
        <p:txBody>
          <a:bodyPr wrap="square" rtlCol="0">
            <a:spAutoFit/>
          </a:bodyPr>
          <a:lstStyle/>
          <a:p>
            <a:r>
              <a:rPr lang="en-US" sz="1400" b="1" i="1" dirty="0"/>
              <a:t>Specialist and niche holidays</a:t>
            </a:r>
          </a:p>
          <a:p>
            <a:r>
              <a:rPr lang="en-US" sz="1400" dirty="0"/>
              <a:t>For travellers looking for something a bit different such as attending a major sporting event, experiencing different cultures or taking time out to focus on health and wellbeing.</a:t>
            </a:r>
          </a:p>
          <a:p>
            <a:endParaRPr lang="en-US" sz="1400" dirty="0"/>
          </a:p>
          <a:p>
            <a:endParaRPr lang="en-US" sz="1400" dirty="0"/>
          </a:p>
          <a:p>
            <a:endParaRPr lang="en-US" sz="1400" dirty="0"/>
          </a:p>
          <a:p>
            <a:endParaRPr lang="en-US" sz="1400" dirty="0"/>
          </a:p>
        </p:txBody>
      </p:sp>
      <p:sp>
        <p:nvSpPr>
          <p:cNvPr id="29" name="TextBox 28"/>
          <p:cNvSpPr txBox="1"/>
          <p:nvPr/>
        </p:nvSpPr>
        <p:spPr>
          <a:xfrm>
            <a:off x="4362890" y="5293243"/>
            <a:ext cx="2997496" cy="2246769"/>
          </a:xfrm>
          <a:prstGeom prst="rect">
            <a:avLst/>
          </a:prstGeom>
          <a:noFill/>
        </p:spPr>
        <p:txBody>
          <a:bodyPr wrap="square" rtlCol="0">
            <a:spAutoFit/>
          </a:bodyPr>
          <a:lstStyle/>
          <a:p>
            <a:r>
              <a:rPr lang="en-US" sz="1400" b="1" i="1" dirty="0"/>
              <a:t>Voluntary work</a:t>
            </a:r>
          </a:p>
          <a:p>
            <a:r>
              <a:rPr lang="en-US" sz="1400" dirty="0"/>
              <a:t>Often popular with young travellers who want to gain experience or those with more time to spare to improve the lives of others. E.g. construction projects, teaching English, animal care, sports coaching.</a:t>
            </a:r>
          </a:p>
          <a:p>
            <a:endParaRPr lang="en-US" sz="1400" dirty="0"/>
          </a:p>
          <a:p>
            <a:endParaRPr lang="en-US" sz="1400" dirty="0"/>
          </a:p>
          <a:p>
            <a:endParaRPr lang="en-US" sz="1400" dirty="0"/>
          </a:p>
        </p:txBody>
      </p:sp>
      <p:sp>
        <p:nvSpPr>
          <p:cNvPr id="30" name="TextBox 29"/>
          <p:cNvSpPr txBox="1"/>
          <p:nvPr/>
        </p:nvSpPr>
        <p:spPr>
          <a:xfrm>
            <a:off x="6259025" y="3218097"/>
            <a:ext cx="2997496" cy="2246769"/>
          </a:xfrm>
          <a:prstGeom prst="rect">
            <a:avLst/>
          </a:prstGeom>
          <a:noFill/>
        </p:spPr>
        <p:txBody>
          <a:bodyPr wrap="square" rtlCol="0">
            <a:spAutoFit/>
          </a:bodyPr>
          <a:lstStyle/>
          <a:p>
            <a:r>
              <a:rPr lang="en-US" sz="1400" b="1" i="1" dirty="0"/>
              <a:t>Holiday parks</a:t>
            </a:r>
          </a:p>
          <a:p>
            <a:r>
              <a:rPr lang="en-US" sz="1400" dirty="0"/>
              <a:t>Holidays that provide families with a range of indoor and outdoor entertainment and accommodation, including live shows, swimming pools, rides and competitions. </a:t>
            </a:r>
          </a:p>
          <a:p>
            <a:r>
              <a:rPr lang="en-US" sz="1400" dirty="0"/>
              <a:t>e.g. Butlins, Haven etc.</a:t>
            </a:r>
          </a:p>
          <a:p>
            <a:endParaRPr lang="en-US" sz="1400" dirty="0"/>
          </a:p>
          <a:p>
            <a:endParaRPr lang="en-US" sz="1400" dirty="0"/>
          </a:p>
          <a:p>
            <a:endParaRPr lang="en-US" sz="1400" dirty="0"/>
          </a:p>
        </p:txBody>
      </p:sp>
    </p:spTree>
    <p:extLst>
      <p:ext uri="{BB962C8B-B14F-4D97-AF65-F5344CB8AC3E}">
        <p14:creationId xmlns:p14="http://schemas.microsoft.com/office/powerpoint/2010/main" val="323299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3" name="TextBox 12"/>
          <p:cNvSpPr txBox="1"/>
          <p:nvPr/>
        </p:nvSpPr>
        <p:spPr>
          <a:xfrm>
            <a:off x="561754" y="1016981"/>
            <a:ext cx="2488019"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Hotels</a:t>
            </a:r>
          </a:p>
          <a:p>
            <a:pPr marL="285750" indent="-285750">
              <a:buFont typeface="Arial" panose="020B0604020202020204" pitchFamily="34" charset="0"/>
              <a:buChar char="•"/>
            </a:pPr>
            <a:r>
              <a:rPr lang="en-US" sz="1400" dirty="0"/>
              <a:t>Motels</a:t>
            </a:r>
          </a:p>
          <a:p>
            <a:pPr marL="285750" indent="-285750">
              <a:buFont typeface="Arial" panose="020B0604020202020204" pitchFamily="34" charset="0"/>
              <a:buChar char="•"/>
            </a:pPr>
            <a:r>
              <a:rPr lang="en-US" sz="1400" dirty="0"/>
              <a:t>Guest houses</a:t>
            </a:r>
          </a:p>
          <a:p>
            <a:pPr marL="285750" indent="-285750">
              <a:buFont typeface="Arial" panose="020B0604020202020204" pitchFamily="34" charset="0"/>
              <a:buChar char="•"/>
            </a:pPr>
            <a:r>
              <a:rPr lang="en-US" sz="1400" dirty="0"/>
              <a:t>Bed and breakfasts</a:t>
            </a:r>
          </a:p>
          <a:p>
            <a:pPr marL="285750" indent="-285750">
              <a:buFont typeface="Arial" panose="020B0604020202020204" pitchFamily="34" charset="0"/>
              <a:buChar char="•"/>
            </a:pPr>
            <a:r>
              <a:rPr lang="en-US" sz="1400" dirty="0"/>
              <a:t>Bunk barns</a:t>
            </a:r>
          </a:p>
          <a:p>
            <a:pPr marL="285750" indent="-285750">
              <a:buFont typeface="Arial" panose="020B0604020202020204" pitchFamily="34" charset="0"/>
              <a:buChar char="•"/>
            </a:pPr>
            <a:r>
              <a:rPr lang="en-US" sz="1400" dirty="0"/>
              <a:t>Holiday cottages</a:t>
            </a:r>
          </a:p>
          <a:p>
            <a:pPr marL="285750" indent="-285750">
              <a:buFont typeface="Arial" panose="020B0604020202020204" pitchFamily="34" charset="0"/>
              <a:buChar char="•"/>
            </a:pPr>
            <a:r>
              <a:rPr lang="en-US" sz="1400" dirty="0"/>
              <a:t>Chalets and eco-lodges</a:t>
            </a:r>
          </a:p>
          <a:p>
            <a:pPr marL="285750" indent="-285750">
              <a:buFont typeface="Arial" panose="020B0604020202020204" pitchFamily="34" charset="0"/>
              <a:buChar char="•"/>
            </a:pPr>
            <a:r>
              <a:rPr lang="en-US" sz="1400" dirty="0"/>
              <a:t>Villas and apartments</a:t>
            </a:r>
          </a:p>
          <a:p>
            <a:pPr marL="285750" indent="-285750">
              <a:buFont typeface="Arial" panose="020B0604020202020204" pitchFamily="34" charset="0"/>
              <a:buChar char="•"/>
            </a:pPr>
            <a:r>
              <a:rPr lang="en-US" sz="1400" dirty="0"/>
              <a:t>Caravans</a:t>
            </a:r>
          </a:p>
          <a:p>
            <a:pPr marL="285750" indent="-285750">
              <a:buFont typeface="Arial" panose="020B0604020202020204" pitchFamily="34" charset="0"/>
              <a:buChar char="•"/>
            </a:pPr>
            <a:r>
              <a:rPr lang="en-US" sz="1400" dirty="0"/>
              <a:t>Youth hostels</a:t>
            </a:r>
          </a:p>
          <a:p>
            <a:pPr marL="285750" indent="-285750">
              <a:buFont typeface="Arial" panose="020B0604020202020204" pitchFamily="34" charset="0"/>
              <a:buChar char="•"/>
            </a:pPr>
            <a:endParaRPr lang="en-US" sz="1400" dirty="0"/>
          </a:p>
        </p:txBody>
      </p:sp>
      <p:sp>
        <p:nvSpPr>
          <p:cNvPr id="17" name="TextBox 16"/>
          <p:cNvSpPr txBox="1"/>
          <p:nvPr/>
        </p:nvSpPr>
        <p:spPr>
          <a:xfrm>
            <a:off x="4221122" y="1947182"/>
            <a:ext cx="3200403" cy="1600438"/>
          </a:xfrm>
          <a:prstGeom prst="rect">
            <a:avLst/>
          </a:prstGeom>
          <a:noFill/>
        </p:spPr>
        <p:txBody>
          <a:bodyPr wrap="square" rtlCol="0">
            <a:spAutoFit/>
          </a:bodyPr>
          <a:lstStyle/>
          <a:p>
            <a:r>
              <a:rPr lang="en-US" sz="1400" b="1" i="1" dirty="0"/>
              <a:t>Serviced accommodation</a:t>
            </a:r>
          </a:p>
          <a:p>
            <a:endParaRPr lang="en-US" sz="1400" b="1" i="1" dirty="0"/>
          </a:p>
          <a:p>
            <a:r>
              <a:rPr lang="en-US" sz="1400" dirty="0"/>
              <a:t>Usually provided in hotels, guest houses and bed and breakfasts. This includes a number of guest services in the price such as cleaning the room daily, providing towels and clean bed linen and mini-bars.</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Types of Accommodation</a:t>
            </a:r>
            <a:endParaRPr lang="en-GB" sz="4000" b="1" u="sng" dirty="0"/>
          </a:p>
        </p:txBody>
      </p:sp>
      <p:sp>
        <p:nvSpPr>
          <p:cNvPr id="30" name="TextBox 29"/>
          <p:cNvSpPr txBox="1"/>
          <p:nvPr/>
        </p:nvSpPr>
        <p:spPr>
          <a:xfrm>
            <a:off x="8252190" y="748026"/>
            <a:ext cx="3939810" cy="1600438"/>
          </a:xfrm>
          <a:prstGeom prst="rect">
            <a:avLst/>
          </a:prstGeom>
          <a:noFill/>
        </p:spPr>
        <p:txBody>
          <a:bodyPr wrap="square" rtlCol="0">
            <a:spAutoFit/>
          </a:bodyPr>
          <a:lstStyle/>
          <a:p>
            <a:r>
              <a:rPr lang="en-US" sz="1400" b="1" i="1" dirty="0"/>
              <a:t>Non-serviced accommodation</a:t>
            </a:r>
          </a:p>
          <a:p>
            <a:r>
              <a:rPr lang="en-US" sz="1400" dirty="0"/>
              <a:t>Provides less services to visitors and is often cheaper but visitors need to cook and clean for themselves for the duration of their stay. Often includes apartments, villas, camping and caravan sites.  </a:t>
            </a:r>
          </a:p>
          <a:p>
            <a:endParaRPr lang="en-US" sz="1400" dirty="0"/>
          </a:p>
        </p:txBody>
      </p:sp>
      <p:cxnSp>
        <p:nvCxnSpPr>
          <p:cNvPr id="7" name="Straight Arrow Connector 6"/>
          <p:cNvCxnSpPr/>
          <p:nvPr/>
        </p:nvCxnSpPr>
        <p:spPr>
          <a:xfrm>
            <a:off x="3880438" y="927111"/>
            <a:ext cx="606502" cy="102007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656522" y="617395"/>
            <a:ext cx="2339162" cy="399586"/>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2"/>
          <a:stretch>
            <a:fillRect/>
          </a:stretch>
        </p:blipFill>
        <p:spPr>
          <a:xfrm>
            <a:off x="68284" y="3354901"/>
            <a:ext cx="2192907" cy="1642564"/>
          </a:xfrm>
          <a:prstGeom prst="rect">
            <a:avLst/>
          </a:prstGeom>
        </p:spPr>
      </p:pic>
      <p:pic>
        <p:nvPicPr>
          <p:cNvPr id="11" name="Picture 10"/>
          <p:cNvPicPr>
            <a:picLocks noChangeAspect="1"/>
          </p:cNvPicPr>
          <p:nvPr/>
        </p:nvPicPr>
        <p:blipFill>
          <a:blip r:embed="rId3"/>
          <a:stretch>
            <a:fillRect/>
          </a:stretch>
        </p:blipFill>
        <p:spPr>
          <a:xfrm>
            <a:off x="8147968" y="2329300"/>
            <a:ext cx="2466975" cy="1847850"/>
          </a:xfrm>
          <a:prstGeom prst="rect">
            <a:avLst/>
          </a:prstGeom>
        </p:spPr>
      </p:pic>
      <p:pic>
        <p:nvPicPr>
          <p:cNvPr id="12" name="Picture 11"/>
          <p:cNvPicPr>
            <a:picLocks noChangeAspect="1"/>
          </p:cNvPicPr>
          <p:nvPr/>
        </p:nvPicPr>
        <p:blipFill>
          <a:blip r:embed="rId4"/>
          <a:stretch>
            <a:fillRect/>
          </a:stretch>
        </p:blipFill>
        <p:spPr>
          <a:xfrm>
            <a:off x="9533509" y="4802904"/>
            <a:ext cx="2423801" cy="1491570"/>
          </a:xfrm>
          <a:prstGeom prst="rect">
            <a:avLst/>
          </a:prstGeom>
        </p:spPr>
      </p:pic>
      <p:pic>
        <p:nvPicPr>
          <p:cNvPr id="15" name="Picture 14"/>
          <p:cNvPicPr>
            <a:picLocks noChangeAspect="1"/>
          </p:cNvPicPr>
          <p:nvPr/>
        </p:nvPicPr>
        <p:blipFill>
          <a:blip r:embed="rId5"/>
          <a:stretch>
            <a:fillRect/>
          </a:stretch>
        </p:blipFill>
        <p:spPr>
          <a:xfrm>
            <a:off x="4642562" y="3616046"/>
            <a:ext cx="2164323" cy="1600438"/>
          </a:xfrm>
          <a:prstGeom prst="rect">
            <a:avLst/>
          </a:prstGeom>
        </p:spPr>
      </p:pic>
      <p:pic>
        <p:nvPicPr>
          <p:cNvPr id="16" name="Picture 15"/>
          <p:cNvPicPr>
            <a:picLocks noChangeAspect="1"/>
          </p:cNvPicPr>
          <p:nvPr/>
        </p:nvPicPr>
        <p:blipFill>
          <a:blip r:embed="rId6"/>
          <a:stretch>
            <a:fillRect/>
          </a:stretch>
        </p:blipFill>
        <p:spPr>
          <a:xfrm>
            <a:off x="6997310" y="4941608"/>
            <a:ext cx="2141794" cy="1768931"/>
          </a:xfrm>
          <a:prstGeom prst="rect">
            <a:avLst/>
          </a:prstGeom>
        </p:spPr>
      </p:pic>
      <p:pic>
        <p:nvPicPr>
          <p:cNvPr id="19" name="Picture 18"/>
          <p:cNvPicPr>
            <a:picLocks noChangeAspect="1"/>
          </p:cNvPicPr>
          <p:nvPr/>
        </p:nvPicPr>
        <p:blipFill>
          <a:blip r:embed="rId7"/>
          <a:stretch>
            <a:fillRect/>
          </a:stretch>
        </p:blipFill>
        <p:spPr>
          <a:xfrm>
            <a:off x="2458029" y="4941608"/>
            <a:ext cx="1790128" cy="1782172"/>
          </a:xfrm>
          <a:prstGeom prst="rect">
            <a:avLst/>
          </a:prstGeom>
        </p:spPr>
      </p:pic>
    </p:spTree>
    <p:extLst>
      <p:ext uri="{BB962C8B-B14F-4D97-AF65-F5344CB8AC3E}">
        <p14:creationId xmlns:p14="http://schemas.microsoft.com/office/powerpoint/2010/main" val="122830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81884" y="1406408"/>
            <a:ext cx="2488019" cy="2339102"/>
          </a:xfrm>
          <a:prstGeom prst="rect">
            <a:avLst/>
          </a:prstGeom>
          <a:noFill/>
        </p:spPr>
        <p:txBody>
          <a:bodyPr wrap="square" rtlCol="0">
            <a:spAutoFit/>
          </a:bodyPr>
          <a:lstStyle/>
          <a:p>
            <a:r>
              <a:rPr lang="en-US" sz="1600" b="1" i="1" dirty="0"/>
              <a:t>Recession</a:t>
            </a:r>
          </a:p>
          <a:p>
            <a:r>
              <a:rPr lang="en-US" sz="1600" dirty="0"/>
              <a:t>A slowdown in economic activity.</a:t>
            </a:r>
          </a:p>
          <a:p>
            <a:r>
              <a:rPr lang="en-US" sz="1600" dirty="0"/>
              <a:t>Can have a negative effect on the travel and tourism industry because people have less disposable income.</a:t>
            </a:r>
          </a:p>
          <a:p>
            <a:endParaRPr lang="en-US" b="1" i="1"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8088353" y="1001362"/>
            <a:ext cx="3862275" cy="1846659"/>
          </a:xfrm>
          <a:prstGeom prst="rect">
            <a:avLst/>
          </a:prstGeom>
          <a:noFill/>
        </p:spPr>
        <p:txBody>
          <a:bodyPr wrap="square" rtlCol="0">
            <a:spAutoFit/>
          </a:bodyPr>
          <a:lstStyle/>
          <a:p>
            <a:r>
              <a:rPr lang="en-US" sz="1600" b="1" i="1" dirty="0"/>
              <a:t>Boom</a:t>
            </a:r>
          </a:p>
          <a:p>
            <a:r>
              <a:rPr lang="en-US" sz="1400" dirty="0"/>
              <a:t>This is when a country experiences a period of growth. People have more disposable income and are more likely to spend their money on luxury products such as holidays. This is a positive for the travel and tourism industry.</a:t>
            </a:r>
          </a:p>
          <a:p>
            <a:endParaRPr lang="en-US" sz="1400" dirty="0"/>
          </a:p>
          <a:p>
            <a:endParaRPr lang="en-US" sz="1400" dirty="0"/>
          </a:p>
        </p:txBody>
      </p:sp>
      <p:sp>
        <p:nvSpPr>
          <p:cNvPr id="2" name="Rectangle 1"/>
          <p:cNvSpPr/>
          <p:nvPr/>
        </p:nvSpPr>
        <p:spPr>
          <a:xfrm>
            <a:off x="3329603" y="2692715"/>
            <a:ext cx="5146473"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Economic Factors</a:t>
            </a:r>
          </a:p>
        </p:txBody>
      </p:sp>
      <p:sp>
        <p:nvSpPr>
          <p:cNvPr id="8" name="TextBox 7"/>
          <p:cNvSpPr txBox="1"/>
          <p:nvPr/>
        </p:nvSpPr>
        <p:spPr>
          <a:xfrm>
            <a:off x="535171" y="4384069"/>
            <a:ext cx="2997496" cy="2215991"/>
          </a:xfrm>
          <a:prstGeom prst="rect">
            <a:avLst/>
          </a:prstGeom>
          <a:noFill/>
        </p:spPr>
        <p:txBody>
          <a:bodyPr wrap="square" rtlCol="0">
            <a:spAutoFit/>
          </a:bodyPr>
          <a:lstStyle/>
          <a:p>
            <a:r>
              <a:rPr lang="en-US" sz="1600" b="1" i="1" dirty="0"/>
              <a:t>Levels of employment</a:t>
            </a:r>
          </a:p>
          <a:p>
            <a:r>
              <a:rPr lang="en-US" sz="1600" dirty="0"/>
              <a:t>If people lose their jobs or become unemployed then they have less money to spend on holidays and are less likely to take a holiday.</a:t>
            </a:r>
          </a:p>
          <a:p>
            <a:endParaRPr lang="en-US" sz="1400" dirty="0"/>
          </a:p>
          <a:p>
            <a:endParaRPr lang="en-US" sz="1400" dirty="0"/>
          </a:p>
          <a:p>
            <a:endParaRPr lang="en-US" sz="1400" dirty="0"/>
          </a:p>
        </p:txBody>
      </p:sp>
      <p:sp>
        <p:nvSpPr>
          <p:cNvPr id="10" name="TextBox 9"/>
          <p:cNvSpPr txBox="1"/>
          <p:nvPr/>
        </p:nvSpPr>
        <p:spPr>
          <a:xfrm>
            <a:off x="4100621" y="4139042"/>
            <a:ext cx="2997496" cy="3200876"/>
          </a:xfrm>
          <a:prstGeom prst="rect">
            <a:avLst/>
          </a:prstGeom>
          <a:noFill/>
        </p:spPr>
        <p:txBody>
          <a:bodyPr wrap="square" rtlCol="0">
            <a:spAutoFit/>
          </a:bodyPr>
          <a:lstStyle/>
          <a:p>
            <a:r>
              <a:rPr lang="en-US" sz="1600" b="1" i="1" dirty="0"/>
              <a:t>Fuel costs</a:t>
            </a:r>
          </a:p>
          <a:p>
            <a:r>
              <a:rPr lang="en-US" sz="1600" dirty="0"/>
              <a:t>The cost of fuel changes all the time, depending on the price of oil. Rising oil prices can affect the price of fuel and so travel and tourism organisations have to pass on this cost to their customers. Airlines may also reduce the amount of flights that they offer.</a:t>
            </a:r>
          </a:p>
          <a:p>
            <a:endParaRPr lang="en-US" sz="1400" dirty="0"/>
          </a:p>
          <a:p>
            <a:endParaRPr lang="en-US" sz="1400" dirty="0"/>
          </a:p>
          <a:p>
            <a:endParaRPr lang="en-US" sz="1400" dirty="0"/>
          </a:p>
        </p:txBody>
      </p:sp>
      <p:sp>
        <p:nvSpPr>
          <p:cNvPr id="11" name="TextBox 10"/>
          <p:cNvSpPr txBox="1"/>
          <p:nvPr/>
        </p:nvSpPr>
        <p:spPr>
          <a:xfrm>
            <a:off x="7958467" y="3861986"/>
            <a:ext cx="2997496" cy="2923877"/>
          </a:xfrm>
          <a:prstGeom prst="rect">
            <a:avLst/>
          </a:prstGeom>
          <a:noFill/>
        </p:spPr>
        <p:txBody>
          <a:bodyPr wrap="square" rtlCol="0">
            <a:spAutoFit/>
          </a:bodyPr>
          <a:lstStyle/>
          <a:p>
            <a:r>
              <a:rPr lang="en-US" sz="1600" b="1" i="1" dirty="0"/>
              <a:t>Currency exchange</a:t>
            </a:r>
          </a:p>
          <a:p>
            <a:r>
              <a:rPr lang="en-US" sz="1400" dirty="0"/>
              <a:t>This is the value of the currency of one country against another. Rates of currency exchange are constantly changing. This will affect how much a tourists money is worth when they change it to another currency. Rates can affect how much a tourist will have to spend on holiday for services such as accommodation, meals out, entertainment and gift shopping.</a:t>
            </a:r>
          </a:p>
          <a:p>
            <a:endParaRPr lang="en-US" sz="1400" dirty="0"/>
          </a:p>
          <a:p>
            <a:endParaRPr lang="en-US" sz="1400" dirty="0"/>
          </a:p>
        </p:txBody>
      </p:sp>
      <p:pic>
        <p:nvPicPr>
          <p:cNvPr id="12" name="Picture 11"/>
          <p:cNvPicPr>
            <a:picLocks noChangeAspect="1"/>
          </p:cNvPicPr>
          <p:nvPr/>
        </p:nvPicPr>
        <p:blipFill>
          <a:blip r:embed="rId2"/>
          <a:stretch>
            <a:fillRect/>
          </a:stretch>
        </p:blipFill>
        <p:spPr>
          <a:xfrm>
            <a:off x="3452037" y="1483837"/>
            <a:ext cx="942776" cy="942776"/>
          </a:xfrm>
          <a:prstGeom prst="rect">
            <a:avLst/>
          </a:prstGeom>
        </p:spPr>
      </p:pic>
      <p:pic>
        <p:nvPicPr>
          <p:cNvPr id="3" name="Picture 2"/>
          <p:cNvPicPr>
            <a:picLocks noChangeAspect="1"/>
          </p:cNvPicPr>
          <p:nvPr/>
        </p:nvPicPr>
        <p:blipFill>
          <a:blip r:embed="rId3"/>
          <a:stretch>
            <a:fillRect/>
          </a:stretch>
        </p:blipFill>
        <p:spPr>
          <a:xfrm>
            <a:off x="5759038" y="1069348"/>
            <a:ext cx="965089" cy="1506611"/>
          </a:xfrm>
          <a:prstGeom prst="rect">
            <a:avLst/>
          </a:prstGeom>
        </p:spPr>
      </p:pic>
    </p:spTree>
    <p:extLst>
      <p:ext uri="{BB962C8B-B14F-4D97-AF65-F5344CB8AC3E}">
        <p14:creationId xmlns:p14="http://schemas.microsoft.com/office/powerpoint/2010/main" val="216688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242775" y="1447394"/>
            <a:ext cx="3111320" cy="1569660"/>
          </a:xfrm>
          <a:prstGeom prst="rect">
            <a:avLst/>
          </a:prstGeom>
          <a:noFill/>
        </p:spPr>
        <p:txBody>
          <a:bodyPr wrap="square" rtlCol="0">
            <a:spAutoFit/>
          </a:bodyPr>
          <a:lstStyle/>
          <a:p>
            <a:r>
              <a:rPr lang="en-US" sz="1600" b="1" i="1" dirty="0"/>
              <a:t>Legislation and Regulations</a:t>
            </a:r>
          </a:p>
          <a:p>
            <a:r>
              <a:rPr lang="en-US" sz="1600" dirty="0"/>
              <a:t>This can affect visitors in number of ways. Certain laws are put in place to try to ensure visitor safety and security or to protect the destination. </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7577470" y="1016506"/>
            <a:ext cx="4323019" cy="2000548"/>
          </a:xfrm>
          <a:prstGeom prst="rect">
            <a:avLst/>
          </a:prstGeom>
          <a:noFill/>
        </p:spPr>
        <p:txBody>
          <a:bodyPr wrap="square" rtlCol="0">
            <a:spAutoFit/>
          </a:bodyPr>
          <a:lstStyle/>
          <a:p>
            <a:r>
              <a:rPr lang="en-US" sz="1600" b="1" i="1" dirty="0"/>
              <a:t>Trade and taxes</a:t>
            </a:r>
          </a:p>
          <a:p>
            <a:r>
              <a:rPr lang="en-US" sz="1600" dirty="0"/>
              <a:t>Some countries have a departure tax for when people leave the country. E.g. the UK has a charge known as Air Passenger Duty (APD) which is added to the cost of flights for those with more than 20 seats.</a:t>
            </a:r>
          </a:p>
          <a:p>
            <a:endParaRPr lang="en-US" sz="1400" dirty="0"/>
          </a:p>
          <a:p>
            <a:endParaRPr lang="en-US" sz="1400" dirty="0"/>
          </a:p>
        </p:txBody>
      </p:sp>
      <p:sp>
        <p:nvSpPr>
          <p:cNvPr id="2" name="Rectangle 1"/>
          <p:cNvSpPr/>
          <p:nvPr/>
        </p:nvSpPr>
        <p:spPr>
          <a:xfrm>
            <a:off x="3403473" y="2766204"/>
            <a:ext cx="466865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Political Factors</a:t>
            </a:r>
          </a:p>
        </p:txBody>
      </p:sp>
      <p:sp>
        <p:nvSpPr>
          <p:cNvPr id="8" name="TextBox 7"/>
          <p:cNvSpPr txBox="1"/>
          <p:nvPr/>
        </p:nvSpPr>
        <p:spPr>
          <a:xfrm>
            <a:off x="299686" y="4309716"/>
            <a:ext cx="3882453" cy="1969770"/>
          </a:xfrm>
          <a:prstGeom prst="rect">
            <a:avLst/>
          </a:prstGeom>
          <a:noFill/>
        </p:spPr>
        <p:txBody>
          <a:bodyPr wrap="square" rtlCol="0">
            <a:spAutoFit/>
          </a:bodyPr>
          <a:lstStyle/>
          <a:p>
            <a:r>
              <a:rPr lang="en-US" sz="1600" b="1" i="1" dirty="0"/>
              <a:t>Passport and visa entry requirements</a:t>
            </a:r>
          </a:p>
          <a:p>
            <a:r>
              <a:rPr lang="en-US" sz="1600" dirty="0"/>
              <a:t>To travel from the UK a tourist needs a valid passport in order to leave and gain entry to outbound destinations. Some countries also require a valid visa. </a:t>
            </a:r>
          </a:p>
          <a:p>
            <a:endParaRPr lang="en-US" sz="1400" dirty="0"/>
          </a:p>
          <a:p>
            <a:endParaRPr lang="en-US" sz="1400" dirty="0"/>
          </a:p>
          <a:p>
            <a:endParaRPr lang="en-US" sz="1400" dirty="0"/>
          </a:p>
        </p:txBody>
      </p:sp>
      <p:sp>
        <p:nvSpPr>
          <p:cNvPr id="10" name="TextBox 9"/>
          <p:cNvSpPr txBox="1"/>
          <p:nvPr/>
        </p:nvSpPr>
        <p:spPr>
          <a:xfrm>
            <a:off x="6606036" y="4935829"/>
            <a:ext cx="5472550" cy="2000548"/>
          </a:xfrm>
          <a:prstGeom prst="rect">
            <a:avLst/>
          </a:prstGeom>
          <a:noFill/>
        </p:spPr>
        <p:txBody>
          <a:bodyPr wrap="square" rtlCol="0">
            <a:spAutoFit/>
          </a:bodyPr>
          <a:lstStyle/>
          <a:p>
            <a:r>
              <a:rPr lang="en-US" sz="1600" b="1" i="1" dirty="0"/>
              <a:t>Funding and tax incentives</a:t>
            </a:r>
          </a:p>
          <a:p>
            <a:r>
              <a:rPr lang="en-US" sz="1600" dirty="0"/>
              <a:t>Tourism can benefit a country in many ways, so governments are keen to develop tourism in any way that they can e.g. in Kenya, the government has introduced tax incentives such as removing VAT from air tickets and park entrance fees to encourage more people to visit.</a:t>
            </a:r>
          </a:p>
          <a:p>
            <a:endParaRPr lang="en-US" sz="1400" dirty="0"/>
          </a:p>
          <a:p>
            <a:endParaRPr lang="en-US" sz="1400" dirty="0"/>
          </a:p>
        </p:txBody>
      </p:sp>
      <p:sp>
        <p:nvSpPr>
          <p:cNvPr id="11" name="TextBox 10"/>
          <p:cNvSpPr txBox="1"/>
          <p:nvPr/>
        </p:nvSpPr>
        <p:spPr>
          <a:xfrm>
            <a:off x="8835138" y="2811201"/>
            <a:ext cx="2997496" cy="2000548"/>
          </a:xfrm>
          <a:prstGeom prst="rect">
            <a:avLst/>
          </a:prstGeom>
          <a:noFill/>
        </p:spPr>
        <p:txBody>
          <a:bodyPr wrap="square" rtlCol="0">
            <a:spAutoFit/>
          </a:bodyPr>
          <a:lstStyle/>
          <a:p>
            <a:r>
              <a:rPr lang="en-US" sz="1600" b="1" i="1" dirty="0"/>
              <a:t>Political instability</a:t>
            </a:r>
          </a:p>
          <a:p>
            <a:r>
              <a:rPr lang="en-US" sz="1600" dirty="0"/>
              <a:t>The threat or outbreak of war can have a huge impact on tourism. Holidays may be cancelled and tourists will be advised not to travel.</a:t>
            </a:r>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4675117" y="4309716"/>
            <a:ext cx="1415238" cy="1973885"/>
          </a:xfrm>
          <a:prstGeom prst="rect">
            <a:avLst/>
          </a:prstGeom>
        </p:spPr>
      </p:pic>
      <p:pic>
        <p:nvPicPr>
          <p:cNvPr id="4" name="Picture 3"/>
          <p:cNvPicPr>
            <a:picLocks noChangeAspect="1"/>
          </p:cNvPicPr>
          <p:nvPr/>
        </p:nvPicPr>
        <p:blipFill>
          <a:blip r:embed="rId3"/>
          <a:stretch>
            <a:fillRect/>
          </a:stretch>
        </p:blipFill>
        <p:spPr>
          <a:xfrm>
            <a:off x="4430989" y="1131320"/>
            <a:ext cx="1903493" cy="1510709"/>
          </a:xfrm>
          <a:prstGeom prst="rect">
            <a:avLst/>
          </a:prstGeom>
        </p:spPr>
      </p:pic>
    </p:spTree>
    <p:extLst>
      <p:ext uri="{BB962C8B-B14F-4D97-AF65-F5344CB8AC3E}">
        <p14:creationId xmlns:p14="http://schemas.microsoft.com/office/powerpoint/2010/main" val="51865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47328" y="1307721"/>
            <a:ext cx="2488019" cy="2308324"/>
          </a:xfrm>
          <a:prstGeom prst="rect">
            <a:avLst/>
          </a:prstGeom>
          <a:noFill/>
        </p:spPr>
        <p:txBody>
          <a:bodyPr wrap="square" rtlCol="0">
            <a:spAutoFit/>
          </a:bodyPr>
          <a:lstStyle/>
          <a:p>
            <a:r>
              <a:rPr lang="en-US" sz="1600" b="1" i="1" dirty="0"/>
              <a:t>Geological hazards</a:t>
            </a:r>
          </a:p>
          <a:p>
            <a:r>
              <a:rPr lang="en-US" sz="1600" b="1" i="1" dirty="0"/>
              <a:t>e.g. Earthquake, Volcano</a:t>
            </a:r>
          </a:p>
          <a:p>
            <a:endParaRPr lang="en-US" sz="1600" b="1" i="1" dirty="0"/>
          </a:p>
          <a:p>
            <a:r>
              <a:rPr lang="en-US" sz="1600" dirty="0"/>
              <a:t>Can cause damage to infrastructure that is important to the travel and tourism industry- hotels, airport, roads etc.</a:t>
            </a:r>
          </a:p>
          <a:p>
            <a:endParaRPr lang="en-US" sz="16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2" name="Rectangle 1"/>
          <p:cNvSpPr/>
          <p:nvPr/>
        </p:nvSpPr>
        <p:spPr>
          <a:xfrm>
            <a:off x="3382887" y="2847916"/>
            <a:ext cx="5074018"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Natural Disasters</a:t>
            </a:r>
          </a:p>
        </p:txBody>
      </p:sp>
      <p:sp>
        <p:nvSpPr>
          <p:cNvPr id="8" name="TextBox 7"/>
          <p:cNvSpPr txBox="1"/>
          <p:nvPr/>
        </p:nvSpPr>
        <p:spPr>
          <a:xfrm>
            <a:off x="6404342" y="3829735"/>
            <a:ext cx="5440325" cy="2554545"/>
          </a:xfrm>
          <a:prstGeom prst="rect">
            <a:avLst/>
          </a:prstGeom>
          <a:noFill/>
        </p:spPr>
        <p:txBody>
          <a:bodyPr wrap="square" rtlCol="0">
            <a:spAutoFit/>
          </a:bodyPr>
          <a:lstStyle/>
          <a:p>
            <a:r>
              <a:rPr lang="en-US" sz="1600" b="1" i="1" dirty="0"/>
              <a:t>Severe weather events- weather hazards</a:t>
            </a:r>
          </a:p>
          <a:p>
            <a:endParaRPr lang="en-US" sz="1600" b="1" i="1" dirty="0"/>
          </a:p>
          <a:p>
            <a:r>
              <a:rPr lang="en-US" sz="1600" dirty="0"/>
              <a:t>Can affect certain parts of the world on a regular basis. </a:t>
            </a:r>
          </a:p>
          <a:p>
            <a:pPr marL="285750" indent="-285750">
              <a:buFont typeface="Arial" panose="020B0604020202020204" pitchFamily="34" charset="0"/>
              <a:buChar char="•"/>
            </a:pPr>
            <a:r>
              <a:rPr lang="en-US" sz="1600" dirty="0"/>
              <a:t>Flooding</a:t>
            </a:r>
          </a:p>
          <a:p>
            <a:pPr marL="285750" indent="-285750">
              <a:buFont typeface="Arial" panose="020B0604020202020204" pitchFamily="34" charset="0"/>
              <a:buChar char="•"/>
            </a:pPr>
            <a:r>
              <a:rPr lang="en-US" sz="1600" dirty="0"/>
              <a:t>Drought</a:t>
            </a:r>
          </a:p>
          <a:p>
            <a:pPr marL="285750" indent="-285750">
              <a:buFont typeface="Arial" panose="020B0604020202020204" pitchFamily="34" charset="0"/>
              <a:buChar char="•"/>
            </a:pPr>
            <a:r>
              <a:rPr lang="en-US" sz="1600" dirty="0"/>
              <a:t>Fires</a:t>
            </a:r>
          </a:p>
          <a:p>
            <a:pPr marL="285750" indent="-285750">
              <a:buFont typeface="Arial" panose="020B0604020202020204" pitchFamily="34" charset="0"/>
              <a:buChar char="•"/>
            </a:pPr>
            <a:r>
              <a:rPr lang="en-US" sz="1600" dirty="0"/>
              <a:t>Landslides</a:t>
            </a:r>
          </a:p>
          <a:p>
            <a:pPr marL="285750" indent="-285750">
              <a:buFont typeface="Arial" panose="020B0604020202020204" pitchFamily="34" charset="0"/>
              <a:buChar char="•"/>
            </a:pPr>
            <a:r>
              <a:rPr lang="en-US" sz="1600" dirty="0"/>
              <a:t>Tornados</a:t>
            </a:r>
          </a:p>
          <a:p>
            <a:pPr marL="285750" indent="-285750">
              <a:buFont typeface="Arial" panose="020B0604020202020204" pitchFamily="34" charset="0"/>
              <a:buChar char="•"/>
            </a:pPr>
            <a:r>
              <a:rPr lang="en-US" sz="1600" dirty="0"/>
              <a:t>Avalanches</a:t>
            </a:r>
          </a:p>
          <a:p>
            <a:pPr marL="285750" indent="-285750">
              <a:buFont typeface="Arial" panose="020B0604020202020204" pitchFamily="34" charset="0"/>
              <a:buChar char="•"/>
            </a:pPr>
            <a:r>
              <a:rPr lang="en-US" sz="1600" dirty="0"/>
              <a:t>snowstorms</a:t>
            </a:r>
          </a:p>
        </p:txBody>
      </p:sp>
      <p:pic>
        <p:nvPicPr>
          <p:cNvPr id="3" name="Picture 2"/>
          <p:cNvPicPr>
            <a:picLocks noChangeAspect="1"/>
          </p:cNvPicPr>
          <p:nvPr/>
        </p:nvPicPr>
        <p:blipFill>
          <a:blip r:embed="rId2"/>
          <a:stretch>
            <a:fillRect/>
          </a:stretch>
        </p:blipFill>
        <p:spPr>
          <a:xfrm>
            <a:off x="242775" y="3706031"/>
            <a:ext cx="3448050" cy="1323975"/>
          </a:xfrm>
          <a:prstGeom prst="rect">
            <a:avLst/>
          </a:prstGeom>
        </p:spPr>
      </p:pic>
      <p:pic>
        <p:nvPicPr>
          <p:cNvPr id="4" name="Picture 3"/>
          <p:cNvPicPr>
            <a:picLocks noChangeAspect="1"/>
          </p:cNvPicPr>
          <p:nvPr/>
        </p:nvPicPr>
        <p:blipFill>
          <a:blip r:embed="rId3"/>
          <a:stretch>
            <a:fillRect/>
          </a:stretch>
        </p:blipFill>
        <p:spPr>
          <a:xfrm>
            <a:off x="9060600" y="1307721"/>
            <a:ext cx="2619375" cy="1743075"/>
          </a:xfrm>
          <a:prstGeom prst="rect">
            <a:avLst/>
          </a:prstGeom>
        </p:spPr>
      </p:pic>
      <p:pic>
        <p:nvPicPr>
          <p:cNvPr id="5" name="Picture 4"/>
          <p:cNvPicPr>
            <a:picLocks noChangeAspect="1"/>
          </p:cNvPicPr>
          <p:nvPr/>
        </p:nvPicPr>
        <p:blipFill>
          <a:blip r:embed="rId4"/>
          <a:stretch>
            <a:fillRect/>
          </a:stretch>
        </p:blipFill>
        <p:spPr>
          <a:xfrm>
            <a:off x="8910423" y="5030006"/>
            <a:ext cx="2340261" cy="1557337"/>
          </a:xfrm>
          <a:prstGeom prst="rect">
            <a:avLst/>
          </a:prstGeom>
        </p:spPr>
      </p:pic>
      <p:pic>
        <p:nvPicPr>
          <p:cNvPr id="6" name="Picture 5"/>
          <p:cNvPicPr>
            <a:picLocks noChangeAspect="1"/>
          </p:cNvPicPr>
          <p:nvPr/>
        </p:nvPicPr>
        <p:blipFill>
          <a:blip r:embed="rId5"/>
          <a:stretch>
            <a:fillRect/>
          </a:stretch>
        </p:blipFill>
        <p:spPr>
          <a:xfrm>
            <a:off x="2094834" y="5238067"/>
            <a:ext cx="2952750" cy="1552575"/>
          </a:xfrm>
          <a:prstGeom prst="rect">
            <a:avLst/>
          </a:prstGeom>
        </p:spPr>
      </p:pic>
      <p:pic>
        <p:nvPicPr>
          <p:cNvPr id="7" name="Picture 6"/>
          <p:cNvPicPr>
            <a:picLocks noChangeAspect="1"/>
          </p:cNvPicPr>
          <p:nvPr/>
        </p:nvPicPr>
        <p:blipFill>
          <a:blip r:embed="rId6"/>
          <a:stretch>
            <a:fillRect/>
          </a:stretch>
        </p:blipFill>
        <p:spPr>
          <a:xfrm>
            <a:off x="4212154" y="949640"/>
            <a:ext cx="2619375" cy="1743075"/>
          </a:xfrm>
          <a:prstGeom prst="rect">
            <a:avLst/>
          </a:prstGeom>
        </p:spPr>
      </p:pic>
    </p:spTree>
    <p:extLst>
      <p:ext uri="{BB962C8B-B14F-4D97-AF65-F5344CB8AC3E}">
        <p14:creationId xmlns:p14="http://schemas.microsoft.com/office/powerpoint/2010/main" val="306470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45555" y="1091447"/>
            <a:ext cx="3384700" cy="1815882"/>
          </a:xfrm>
          <a:prstGeom prst="rect">
            <a:avLst/>
          </a:prstGeom>
          <a:noFill/>
        </p:spPr>
        <p:txBody>
          <a:bodyPr wrap="square" rtlCol="0">
            <a:spAutoFit/>
          </a:bodyPr>
          <a:lstStyle/>
          <a:p>
            <a:r>
              <a:rPr lang="en-US" sz="1600" b="1" i="1" dirty="0"/>
              <a:t>Types of media</a:t>
            </a:r>
          </a:p>
          <a:p>
            <a:pPr marL="285750" indent="-285750">
              <a:buFont typeface="Arial" panose="020B0604020202020204" pitchFamily="34" charset="0"/>
              <a:buChar char="•"/>
            </a:pPr>
            <a:r>
              <a:rPr lang="en-US" sz="1600" dirty="0"/>
              <a:t>Social media</a:t>
            </a:r>
          </a:p>
          <a:p>
            <a:pPr marL="285750" indent="-285750">
              <a:buFont typeface="Arial" panose="020B0604020202020204" pitchFamily="34" charset="0"/>
              <a:buChar char="•"/>
            </a:pPr>
            <a:r>
              <a:rPr lang="en-US" sz="1600" dirty="0"/>
              <a:t>Newspaper</a:t>
            </a:r>
          </a:p>
          <a:p>
            <a:pPr marL="285750" indent="-285750">
              <a:buFont typeface="Arial" panose="020B0604020202020204" pitchFamily="34" charset="0"/>
              <a:buChar char="•"/>
            </a:pPr>
            <a:r>
              <a:rPr lang="en-US" sz="1600" dirty="0"/>
              <a:t>Adverts</a:t>
            </a:r>
          </a:p>
          <a:p>
            <a:pPr marL="285750" indent="-285750">
              <a:buFont typeface="Arial" panose="020B0604020202020204" pitchFamily="34" charset="0"/>
              <a:buChar char="•"/>
            </a:pPr>
            <a:r>
              <a:rPr lang="en-US" sz="1600" dirty="0"/>
              <a:t>TV/News reports</a:t>
            </a:r>
          </a:p>
          <a:p>
            <a:pPr marL="285750" indent="-285750">
              <a:buFont typeface="Arial" panose="020B0604020202020204" pitchFamily="34" charset="0"/>
              <a:buChar char="•"/>
            </a:pPr>
            <a:r>
              <a:rPr lang="en-US" sz="1600" dirty="0"/>
              <a:t>Radio</a:t>
            </a:r>
          </a:p>
          <a:p>
            <a:pPr marL="285750" indent="-285750">
              <a:buFont typeface="Arial" panose="020B0604020202020204" pitchFamily="34" charset="0"/>
              <a:buChar char="•"/>
            </a:pPr>
            <a:r>
              <a:rPr lang="en-US" sz="1600" dirty="0"/>
              <a:t>TV Programmes</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6286497" y="1225953"/>
            <a:ext cx="2340052" cy="1077218"/>
          </a:xfrm>
          <a:prstGeom prst="rect">
            <a:avLst/>
          </a:prstGeom>
          <a:noFill/>
        </p:spPr>
        <p:txBody>
          <a:bodyPr wrap="square" rtlCol="0">
            <a:spAutoFit/>
          </a:bodyPr>
          <a:lstStyle/>
          <a:p>
            <a:r>
              <a:rPr lang="en-US" sz="1600" b="1" i="1" dirty="0"/>
              <a:t>Visitor numbers</a:t>
            </a:r>
          </a:p>
          <a:p>
            <a:r>
              <a:rPr lang="en-US" sz="1600" dirty="0"/>
              <a:t>Locations used in TV shows and films become popular with tourists. </a:t>
            </a:r>
          </a:p>
        </p:txBody>
      </p:sp>
      <p:sp>
        <p:nvSpPr>
          <p:cNvPr id="2" name="Rectangle 1"/>
          <p:cNvSpPr/>
          <p:nvPr/>
        </p:nvSpPr>
        <p:spPr>
          <a:xfrm>
            <a:off x="1910918" y="2692715"/>
            <a:ext cx="7983853"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Media, publicity and image</a:t>
            </a:r>
          </a:p>
        </p:txBody>
      </p:sp>
      <p:sp>
        <p:nvSpPr>
          <p:cNvPr id="8" name="TextBox 7"/>
          <p:cNvSpPr txBox="1"/>
          <p:nvPr/>
        </p:nvSpPr>
        <p:spPr>
          <a:xfrm>
            <a:off x="345555" y="3938452"/>
            <a:ext cx="4935282" cy="2369880"/>
          </a:xfrm>
          <a:prstGeom prst="rect">
            <a:avLst/>
          </a:prstGeom>
          <a:noFill/>
        </p:spPr>
        <p:txBody>
          <a:bodyPr wrap="square" rtlCol="0">
            <a:spAutoFit/>
          </a:bodyPr>
          <a:lstStyle/>
          <a:p>
            <a:r>
              <a:rPr lang="en-US" sz="1600" b="1" i="1" dirty="0"/>
              <a:t>Negative effects</a:t>
            </a:r>
          </a:p>
          <a:p>
            <a:r>
              <a:rPr lang="en-US" sz="1600" dirty="0"/>
              <a:t>Some destinations have been given bad reputations due to media coverage, which can affect the amount of people visiting that destination.</a:t>
            </a:r>
          </a:p>
          <a:p>
            <a:r>
              <a:rPr lang="en-US" sz="1600" dirty="0"/>
              <a:t>e.g. Magaluf is know as a ‘wild party’ resort.</a:t>
            </a:r>
          </a:p>
          <a:p>
            <a:endParaRPr lang="en-US" sz="1400" dirty="0"/>
          </a:p>
          <a:p>
            <a:endParaRPr lang="en-US" sz="1200" dirty="0"/>
          </a:p>
          <a:p>
            <a:endParaRPr lang="en-US" sz="1400" dirty="0"/>
          </a:p>
          <a:p>
            <a:endParaRPr lang="en-US" sz="1400" dirty="0"/>
          </a:p>
          <a:p>
            <a:endParaRPr lang="en-US" sz="1400" dirty="0"/>
          </a:p>
        </p:txBody>
      </p:sp>
      <p:sp>
        <p:nvSpPr>
          <p:cNvPr id="10" name="TextBox 9"/>
          <p:cNvSpPr txBox="1"/>
          <p:nvPr/>
        </p:nvSpPr>
        <p:spPr>
          <a:xfrm>
            <a:off x="6577489" y="4005589"/>
            <a:ext cx="5055780" cy="1754326"/>
          </a:xfrm>
          <a:prstGeom prst="rect">
            <a:avLst/>
          </a:prstGeom>
          <a:noFill/>
        </p:spPr>
        <p:txBody>
          <a:bodyPr wrap="square" rtlCol="0">
            <a:spAutoFit/>
          </a:bodyPr>
          <a:lstStyle/>
          <a:p>
            <a:r>
              <a:rPr lang="en-US" sz="1600" b="1" i="1" dirty="0"/>
              <a:t>Positive effects</a:t>
            </a:r>
          </a:p>
          <a:p>
            <a:r>
              <a:rPr lang="en-US" sz="1600" dirty="0"/>
              <a:t>Coverage of special events can show the good things about a resort and can generate a lot of positive publicity.</a:t>
            </a:r>
          </a:p>
          <a:p>
            <a:r>
              <a:rPr lang="en-US" sz="1600" dirty="0"/>
              <a:t>e.g. The World Cup in 2018 and the 2012 Summer Olympics in London</a:t>
            </a:r>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8048346" y="5331152"/>
            <a:ext cx="2139914" cy="1202360"/>
          </a:xfrm>
          <a:prstGeom prst="rect">
            <a:avLst/>
          </a:prstGeom>
        </p:spPr>
      </p:pic>
      <p:pic>
        <p:nvPicPr>
          <p:cNvPr id="4" name="Picture 3"/>
          <p:cNvPicPr>
            <a:picLocks noChangeAspect="1"/>
          </p:cNvPicPr>
          <p:nvPr/>
        </p:nvPicPr>
        <p:blipFill>
          <a:blip r:embed="rId3"/>
          <a:stretch>
            <a:fillRect/>
          </a:stretch>
        </p:blipFill>
        <p:spPr>
          <a:xfrm>
            <a:off x="1642207" y="5372885"/>
            <a:ext cx="1983449" cy="1319895"/>
          </a:xfrm>
          <a:prstGeom prst="rect">
            <a:avLst/>
          </a:prstGeom>
        </p:spPr>
      </p:pic>
      <p:pic>
        <p:nvPicPr>
          <p:cNvPr id="5" name="Picture 4"/>
          <p:cNvPicPr>
            <a:picLocks noChangeAspect="1"/>
          </p:cNvPicPr>
          <p:nvPr/>
        </p:nvPicPr>
        <p:blipFill>
          <a:blip r:embed="rId4"/>
          <a:stretch>
            <a:fillRect/>
          </a:stretch>
        </p:blipFill>
        <p:spPr>
          <a:xfrm>
            <a:off x="9408929" y="781637"/>
            <a:ext cx="2153976" cy="1433373"/>
          </a:xfrm>
          <a:prstGeom prst="rect">
            <a:avLst/>
          </a:prstGeom>
        </p:spPr>
      </p:pic>
      <p:pic>
        <p:nvPicPr>
          <p:cNvPr id="6" name="Picture 5"/>
          <p:cNvPicPr>
            <a:picLocks noChangeAspect="1"/>
          </p:cNvPicPr>
          <p:nvPr/>
        </p:nvPicPr>
        <p:blipFill rotWithShape="1">
          <a:blip r:embed="rId5"/>
          <a:srcRect b="11739"/>
          <a:stretch/>
        </p:blipFill>
        <p:spPr>
          <a:xfrm>
            <a:off x="2881561" y="1091448"/>
            <a:ext cx="2009164" cy="1524162"/>
          </a:xfrm>
          <a:prstGeom prst="rect">
            <a:avLst/>
          </a:prstGeom>
        </p:spPr>
      </p:pic>
      <p:pic>
        <p:nvPicPr>
          <p:cNvPr id="7" name="Picture 6"/>
          <p:cNvPicPr>
            <a:picLocks noChangeAspect="1"/>
          </p:cNvPicPr>
          <p:nvPr/>
        </p:nvPicPr>
        <p:blipFill>
          <a:blip r:embed="rId6"/>
          <a:stretch>
            <a:fillRect/>
          </a:stretch>
        </p:blipFill>
        <p:spPr>
          <a:xfrm>
            <a:off x="4707249" y="5217828"/>
            <a:ext cx="1623902" cy="1090504"/>
          </a:xfrm>
          <a:prstGeom prst="rect">
            <a:avLst/>
          </a:prstGeom>
        </p:spPr>
      </p:pic>
    </p:spTree>
    <p:extLst>
      <p:ext uri="{BB962C8B-B14F-4D97-AF65-F5344CB8AC3E}">
        <p14:creationId xmlns:p14="http://schemas.microsoft.com/office/powerpoint/2010/main" val="403879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428844" y="1090393"/>
            <a:ext cx="3668235" cy="1815882"/>
          </a:xfrm>
          <a:prstGeom prst="rect">
            <a:avLst/>
          </a:prstGeom>
          <a:noFill/>
        </p:spPr>
        <p:txBody>
          <a:bodyPr wrap="square" rtlCol="0">
            <a:spAutoFit/>
          </a:bodyPr>
          <a:lstStyle/>
          <a:p>
            <a:r>
              <a:rPr lang="en-US" sz="1600" b="1" i="1" dirty="0"/>
              <a:t>Safety measures</a:t>
            </a:r>
          </a:p>
          <a:p>
            <a:r>
              <a:rPr lang="en-US" sz="1600" dirty="0"/>
              <a:t>In order to keep tourists safe on holiday, authorities and travel providers will use a range of safety measures. Designed to stop problems arising and to provide visual reassurance that they take security seriously.</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9053946" y="1247803"/>
            <a:ext cx="2997496" cy="3231654"/>
          </a:xfrm>
          <a:prstGeom prst="rect">
            <a:avLst/>
          </a:prstGeom>
          <a:noFill/>
        </p:spPr>
        <p:txBody>
          <a:bodyPr wrap="square" rtlCol="0">
            <a:spAutoFit/>
          </a:bodyPr>
          <a:lstStyle/>
          <a:p>
            <a:r>
              <a:rPr lang="en-US" sz="1600" b="1" i="1" dirty="0"/>
              <a:t>Airport safety</a:t>
            </a:r>
          </a:p>
          <a:p>
            <a:r>
              <a:rPr lang="en-US" sz="1600" dirty="0"/>
              <a:t>Airports have the most stringent safety measures of any organisation in the travel and tourism sector.</a:t>
            </a:r>
          </a:p>
          <a:p>
            <a:pPr marL="285750" indent="-285750">
              <a:buFont typeface="Arial" panose="020B0604020202020204" pitchFamily="34" charset="0"/>
              <a:buChar char="•"/>
            </a:pPr>
            <a:r>
              <a:rPr lang="en-US" sz="1600" dirty="0"/>
              <a:t>Luggage being screened</a:t>
            </a:r>
          </a:p>
          <a:p>
            <a:pPr marL="285750" indent="-285750">
              <a:buFont typeface="Arial" panose="020B0604020202020204" pitchFamily="34" charset="0"/>
              <a:buChar char="•"/>
            </a:pPr>
            <a:r>
              <a:rPr lang="en-US" sz="1600" dirty="0"/>
              <a:t>Individuals being screened</a:t>
            </a:r>
          </a:p>
          <a:p>
            <a:pPr marL="285750" indent="-285750">
              <a:buFont typeface="Arial" panose="020B0604020202020204" pitchFamily="34" charset="0"/>
              <a:buChar char="•"/>
            </a:pPr>
            <a:r>
              <a:rPr lang="en-US" sz="1600" dirty="0"/>
              <a:t>Passport checks </a:t>
            </a:r>
          </a:p>
          <a:p>
            <a:r>
              <a:rPr lang="en-US" sz="1600" dirty="0"/>
              <a:t>Can be time consuming and cause delays.</a:t>
            </a:r>
          </a:p>
          <a:p>
            <a:endParaRPr lang="en-US" sz="1600" dirty="0"/>
          </a:p>
          <a:p>
            <a:endParaRPr lang="en-US" sz="1400" dirty="0"/>
          </a:p>
          <a:p>
            <a:endParaRPr lang="en-US" sz="1400" dirty="0"/>
          </a:p>
        </p:txBody>
      </p:sp>
      <p:sp>
        <p:nvSpPr>
          <p:cNvPr id="2" name="Rectangle 1"/>
          <p:cNvSpPr/>
          <p:nvPr/>
        </p:nvSpPr>
        <p:spPr>
          <a:xfrm>
            <a:off x="3004361" y="2692715"/>
            <a:ext cx="5796972"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Safety and security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concerns</a:t>
            </a:r>
          </a:p>
        </p:txBody>
      </p:sp>
      <p:sp>
        <p:nvSpPr>
          <p:cNvPr id="8" name="TextBox 7"/>
          <p:cNvSpPr txBox="1"/>
          <p:nvPr/>
        </p:nvSpPr>
        <p:spPr>
          <a:xfrm>
            <a:off x="303062" y="3937748"/>
            <a:ext cx="2997496" cy="2554545"/>
          </a:xfrm>
          <a:prstGeom prst="rect">
            <a:avLst/>
          </a:prstGeom>
          <a:noFill/>
        </p:spPr>
        <p:txBody>
          <a:bodyPr wrap="square" rtlCol="0">
            <a:spAutoFit/>
          </a:bodyPr>
          <a:lstStyle/>
          <a:p>
            <a:r>
              <a:rPr lang="en-US" sz="1600" b="1" i="1" dirty="0"/>
              <a:t>Personal Safety</a:t>
            </a:r>
          </a:p>
          <a:p>
            <a:r>
              <a:rPr lang="en-US" sz="1600" dirty="0"/>
              <a:t>Staying safe makes the difference between a dream holiday and a nightmare experience.</a:t>
            </a:r>
          </a:p>
          <a:p>
            <a:r>
              <a:rPr lang="en-US" sz="1600" dirty="0"/>
              <a:t>Being in an unfamiliar place and sometimes with a language barrier can put people at risk.</a:t>
            </a:r>
          </a:p>
          <a:p>
            <a:pPr marL="285750" indent="-285750">
              <a:buFont typeface="Arial" panose="020B0604020202020204" pitchFamily="34" charset="0"/>
              <a:buChar char="•"/>
            </a:pPr>
            <a:r>
              <a:rPr lang="en-US" sz="1600" dirty="0"/>
              <a:t>Theft of personal belongings</a:t>
            </a:r>
          </a:p>
          <a:p>
            <a:pPr marL="285750" indent="-285750">
              <a:buFont typeface="Arial" panose="020B0604020202020204" pitchFamily="34" charset="0"/>
              <a:buChar char="•"/>
            </a:pPr>
            <a:r>
              <a:rPr lang="en-US" sz="1600" dirty="0"/>
              <a:t>Getting lost</a:t>
            </a:r>
          </a:p>
          <a:p>
            <a:pPr marL="285750" indent="-285750">
              <a:buFont typeface="Arial" panose="020B0604020202020204" pitchFamily="34" charset="0"/>
              <a:buChar char="•"/>
            </a:pPr>
            <a:r>
              <a:rPr lang="en-US" sz="1600" dirty="0"/>
              <a:t>Accidents </a:t>
            </a:r>
          </a:p>
        </p:txBody>
      </p:sp>
      <p:sp>
        <p:nvSpPr>
          <p:cNvPr id="10" name="TextBox 9"/>
          <p:cNvSpPr txBox="1"/>
          <p:nvPr/>
        </p:nvSpPr>
        <p:spPr>
          <a:xfrm>
            <a:off x="4202271" y="4447041"/>
            <a:ext cx="2751422" cy="2492990"/>
          </a:xfrm>
          <a:prstGeom prst="rect">
            <a:avLst/>
          </a:prstGeom>
          <a:noFill/>
        </p:spPr>
        <p:txBody>
          <a:bodyPr wrap="square" rtlCol="0">
            <a:spAutoFit/>
          </a:bodyPr>
          <a:lstStyle/>
          <a:p>
            <a:r>
              <a:rPr lang="en-US" sz="1600" b="1" i="1" dirty="0"/>
              <a:t>Safety guidance</a:t>
            </a:r>
          </a:p>
          <a:p>
            <a:r>
              <a:rPr lang="en-US" sz="1600" dirty="0"/>
              <a:t>Foreign and Commonwealth Office (FCO) will issue advice on safety and security to tourists. They will advise which countries are not safe to travel to and how to stay safe in certain destinations. </a:t>
            </a:r>
          </a:p>
          <a:p>
            <a:endParaRPr lang="en-US" sz="1400" dirty="0"/>
          </a:p>
          <a:p>
            <a:endParaRPr lang="en-US" sz="1400" dirty="0"/>
          </a:p>
        </p:txBody>
      </p:sp>
      <p:sp>
        <p:nvSpPr>
          <p:cNvPr id="11" name="TextBox 10"/>
          <p:cNvSpPr txBox="1"/>
          <p:nvPr/>
        </p:nvSpPr>
        <p:spPr>
          <a:xfrm>
            <a:off x="8975588" y="4239136"/>
            <a:ext cx="2997496" cy="1754326"/>
          </a:xfrm>
          <a:prstGeom prst="rect">
            <a:avLst/>
          </a:prstGeom>
          <a:noFill/>
        </p:spPr>
        <p:txBody>
          <a:bodyPr wrap="square" rtlCol="0">
            <a:spAutoFit/>
          </a:bodyPr>
          <a:lstStyle/>
          <a:p>
            <a:r>
              <a:rPr lang="en-US" sz="1600" b="1" i="1" dirty="0"/>
              <a:t>Effects on tourism</a:t>
            </a:r>
          </a:p>
          <a:p>
            <a:r>
              <a:rPr lang="en-US" sz="1600" dirty="0"/>
              <a:t>If a destination is no longer considered as ‘safe’ then this can have a devastating impact on their tourism industry. </a:t>
            </a:r>
          </a:p>
          <a:p>
            <a:endParaRPr lang="en-US" sz="1400" dirty="0"/>
          </a:p>
          <a:p>
            <a:endParaRPr lang="en-US" sz="1400" dirty="0"/>
          </a:p>
        </p:txBody>
      </p:sp>
      <p:pic>
        <p:nvPicPr>
          <p:cNvPr id="3" name="Picture 2"/>
          <p:cNvPicPr>
            <a:picLocks noChangeAspect="1"/>
          </p:cNvPicPr>
          <p:nvPr/>
        </p:nvPicPr>
        <p:blipFill>
          <a:blip r:embed="rId2"/>
          <a:stretch>
            <a:fillRect/>
          </a:stretch>
        </p:blipFill>
        <p:spPr>
          <a:xfrm>
            <a:off x="6965876" y="4997064"/>
            <a:ext cx="1876513" cy="1495230"/>
          </a:xfrm>
          <a:prstGeom prst="rect">
            <a:avLst/>
          </a:prstGeom>
        </p:spPr>
      </p:pic>
      <p:pic>
        <p:nvPicPr>
          <p:cNvPr id="4" name="Picture 3"/>
          <p:cNvPicPr>
            <a:picLocks noChangeAspect="1"/>
          </p:cNvPicPr>
          <p:nvPr/>
        </p:nvPicPr>
        <p:blipFill rotWithShape="1">
          <a:blip r:embed="rId3"/>
          <a:srcRect t="8667" b="8849"/>
          <a:stretch/>
        </p:blipFill>
        <p:spPr>
          <a:xfrm>
            <a:off x="5070844" y="1063015"/>
            <a:ext cx="2362200" cy="1594884"/>
          </a:xfrm>
          <a:prstGeom prst="rect">
            <a:avLst/>
          </a:prstGeom>
        </p:spPr>
      </p:pic>
    </p:spTree>
    <p:extLst>
      <p:ext uri="{BB962C8B-B14F-4D97-AF65-F5344CB8AC3E}">
        <p14:creationId xmlns:p14="http://schemas.microsoft.com/office/powerpoint/2010/main" val="40866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10111" y="1197875"/>
            <a:ext cx="3356347" cy="2800767"/>
          </a:xfrm>
          <a:prstGeom prst="rect">
            <a:avLst/>
          </a:prstGeom>
          <a:noFill/>
        </p:spPr>
        <p:txBody>
          <a:bodyPr wrap="square" rtlCol="0">
            <a:spAutoFit/>
          </a:bodyPr>
          <a:lstStyle/>
          <a:p>
            <a:r>
              <a:rPr lang="en-US" sz="1600" b="1" i="1" dirty="0"/>
              <a:t>Infectious diseases and illnesses</a:t>
            </a:r>
          </a:p>
          <a:p>
            <a:r>
              <a:rPr lang="en-US" sz="1600" dirty="0"/>
              <a:t>These can affect tourists and the symptoms can be extremely unpleasant, sometimes resulting in death if not treated properly.</a:t>
            </a:r>
          </a:p>
          <a:p>
            <a:pPr marL="285750" indent="-285750">
              <a:buFont typeface="Arial" panose="020B0604020202020204" pitchFamily="34" charset="0"/>
              <a:buChar char="•"/>
            </a:pPr>
            <a:r>
              <a:rPr lang="en-US" sz="1600" dirty="0"/>
              <a:t>Malaria</a:t>
            </a:r>
          </a:p>
          <a:p>
            <a:pPr marL="285750" indent="-285750">
              <a:buFont typeface="Arial" panose="020B0604020202020204" pitchFamily="34" charset="0"/>
              <a:buChar char="•"/>
            </a:pPr>
            <a:r>
              <a:rPr lang="en-US" sz="1600" dirty="0"/>
              <a:t>Cholera</a:t>
            </a:r>
          </a:p>
          <a:p>
            <a:pPr marL="285750" indent="-285750">
              <a:buFont typeface="Arial" panose="020B0604020202020204" pitchFamily="34" charset="0"/>
              <a:buChar char="•"/>
            </a:pPr>
            <a:r>
              <a:rPr lang="en-US" sz="1600" dirty="0"/>
              <a:t>Tetanus</a:t>
            </a:r>
          </a:p>
          <a:p>
            <a:pPr marL="285750" indent="-285750">
              <a:buFont typeface="Arial" panose="020B0604020202020204" pitchFamily="34" charset="0"/>
              <a:buChar char="•"/>
            </a:pPr>
            <a:r>
              <a:rPr lang="en-US" sz="1600" dirty="0"/>
              <a:t>Norovirus</a:t>
            </a:r>
          </a:p>
          <a:p>
            <a:pPr marL="285750" indent="-285750">
              <a:buFont typeface="Arial" panose="020B0604020202020204" pitchFamily="34" charset="0"/>
              <a:buChar char="•"/>
            </a:pPr>
            <a:r>
              <a:rPr lang="en-US" sz="1600" dirty="0"/>
              <a:t>Yellow Fever</a:t>
            </a:r>
          </a:p>
          <a:p>
            <a:pPr marL="285750" indent="-285750">
              <a:buFont typeface="Arial" panose="020B0604020202020204" pitchFamily="34" charset="0"/>
              <a:buChar char="•"/>
            </a:pPr>
            <a:endParaRPr lang="en-US" sz="16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Factors influencing global travel and tourism</a:t>
            </a:r>
            <a:endParaRPr lang="en-GB" sz="4000" b="1" u="sng" dirty="0"/>
          </a:p>
        </p:txBody>
      </p:sp>
      <p:sp>
        <p:nvSpPr>
          <p:cNvPr id="30" name="TextBox 29"/>
          <p:cNvSpPr txBox="1"/>
          <p:nvPr/>
        </p:nvSpPr>
        <p:spPr>
          <a:xfrm>
            <a:off x="7014382" y="928808"/>
            <a:ext cx="4022212" cy="2000548"/>
          </a:xfrm>
          <a:prstGeom prst="rect">
            <a:avLst/>
          </a:prstGeom>
          <a:noFill/>
        </p:spPr>
        <p:txBody>
          <a:bodyPr wrap="square" rtlCol="0">
            <a:spAutoFit/>
          </a:bodyPr>
          <a:lstStyle/>
          <a:p>
            <a:r>
              <a:rPr lang="en-US" sz="1600" b="1" i="1" dirty="0"/>
              <a:t>Effects on the destination</a:t>
            </a:r>
          </a:p>
          <a:p>
            <a:r>
              <a:rPr lang="en-US" sz="1600" dirty="0"/>
              <a:t>People may be reluctant to take the necessary precautions before they travel, this could be due to cost of vaccines or the time required. Therefore they may opt to travel to destinations that don’t require these things. </a:t>
            </a:r>
          </a:p>
          <a:p>
            <a:endParaRPr lang="en-US" sz="1400" dirty="0"/>
          </a:p>
          <a:p>
            <a:endParaRPr lang="en-US" sz="1400" dirty="0"/>
          </a:p>
        </p:txBody>
      </p:sp>
      <p:sp>
        <p:nvSpPr>
          <p:cNvPr id="2" name="Rectangle 1"/>
          <p:cNvSpPr/>
          <p:nvPr/>
        </p:nvSpPr>
        <p:spPr>
          <a:xfrm>
            <a:off x="2101698" y="2939174"/>
            <a:ext cx="8332794"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Health risks and precautions</a:t>
            </a:r>
          </a:p>
        </p:txBody>
      </p:sp>
      <p:sp>
        <p:nvSpPr>
          <p:cNvPr id="8" name="TextBox 7"/>
          <p:cNvSpPr txBox="1"/>
          <p:nvPr/>
        </p:nvSpPr>
        <p:spPr>
          <a:xfrm>
            <a:off x="506815" y="4351398"/>
            <a:ext cx="4433780" cy="2739211"/>
          </a:xfrm>
          <a:prstGeom prst="rect">
            <a:avLst/>
          </a:prstGeom>
          <a:noFill/>
        </p:spPr>
        <p:txBody>
          <a:bodyPr wrap="square" rtlCol="0">
            <a:spAutoFit/>
          </a:bodyPr>
          <a:lstStyle/>
          <a:p>
            <a:r>
              <a:rPr lang="en-US" sz="1600" b="1" i="1" dirty="0"/>
              <a:t>Precautions and preventative measures</a:t>
            </a:r>
          </a:p>
          <a:p>
            <a:r>
              <a:rPr lang="en-US" sz="1600" dirty="0"/>
              <a:t>There are many common sense approaches that tourists can take to limit the possible risks.</a:t>
            </a:r>
          </a:p>
          <a:p>
            <a:pPr marL="285750" indent="-285750">
              <a:buFont typeface="Arial" panose="020B0604020202020204" pitchFamily="34" charset="0"/>
              <a:buChar char="•"/>
            </a:pPr>
            <a:r>
              <a:rPr lang="en-US" sz="1600" dirty="0"/>
              <a:t>Wearing insect repellent</a:t>
            </a:r>
          </a:p>
          <a:p>
            <a:pPr marL="285750" indent="-285750">
              <a:buFont typeface="Arial" panose="020B0604020202020204" pitchFamily="34" charset="0"/>
              <a:buChar char="•"/>
            </a:pPr>
            <a:r>
              <a:rPr lang="en-US" sz="1600" dirty="0"/>
              <a:t>Keeping exposed parts of the body covered</a:t>
            </a:r>
          </a:p>
          <a:p>
            <a:pPr marL="285750" indent="-285750">
              <a:buFont typeface="Arial" panose="020B0604020202020204" pitchFamily="34" charset="0"/>
              <a:buChar char="•"/>
            </a:pPr>
            <a:r>
              <a:rPr lang="en-US" sz="1600" dirty="0"/>
              <a:t>Using special bed netting </a:t>
            </a:r>
          </a:p>
          <a:p>
            <a:pPr marL="285750" indent="-285750">
              <a:buFont typeface="Arial" panose="020B0604020202020204" pitchFamily="34" charset="0"/>
              <a:buChar char="•"/>
            </a:pPr>
            <a:r>
              <a:rPr lang="en-US" sz="1600" dirty="0"/>
              <a:t>Having a required vaccine</a:t>
            </a:r>
          </a:p>
          <a:p>
            <a:pPr marL="285750" indent="-285750">
              <a:buFont typeface="Arial" panose="020B0604020202020204" pitchFamily="34" charset="0"/>
              <a:buChar char="•"/>
            </a:pPr>
            <a:r>
              <a:rPr lang="en-US" sz="1600" dirty="0"/>
              <a:t>Washing hands before eating</a:t>
            </a:r>
          </a:p>
          <a:p>
            <a:pPr marL="285750" indent="-285750">
              <a:buFont typeface="Arial" panose="020B0604020202020204" pitchFamily="34" charset="0"/>
              <a:buChar char="•"/>
            </a:pPr>
            <a:r>
              <a:rPr lang="en-US" sz="1600" dirty="0"/>
              <a:t>Drinking bottled water not tap water</a:t>
            </a:r>
          </a:p>
          <a:p>
            <a:endParaRPr lang="en-US" sz="1400" dirty="0"/>
          </a:p>
          <a:p>
            <a:endParaRPr lang="en-US" sz="1400" dirty="0"/>
          </a:p>
        </p:txBody>
      </p:sp>
      <p:sp>
        <p:nvSpPr>
          <p:cNvPr id="10" name="TextBox 9"/>
          <p:cNvSpPr txBox="1"/>
          <p:nvPr/>
        </p:nvSpPr>
        <p:spPr>
          <a:xfrm>
            <a:off x="7153935" y="4204281"/>
            <a:ext cx="4745667" cy="2246769"/>
          </a:xfrm>
          <a:prstGeom prst="rect">
            <a:avLst/>
          </a:prstGeom>
          <a:noFill/>
        </p:spPr>
        <p:txBody>
          <a:bodyPr wrap="square" rtlCol="0">
            <a:spAutoFit/>
          </a:bodyPr>
          <a:lstStyle/>
          <a:p>
            <a:r>
              <a:rPr lang="en-US" sz="1600" b="1" i="1" dirty="0"/>
              <a:t>Travel insurance</a:t>
            </a:r>
          </a:p>
          <a:p>
            <a:r>
              <a:rPr lang="en-US" sz="1600" dirty="0"/>
              <a:t>It is important for tourists to have insurance cover so…</a:t>
            </a:r>
          </a:p>
          <a:p>
            <a:pPr marL="285750" indent="-285750">
              <a:buFont typeface="Arial" panose="020B0604020202020204" pitchFamily="34" charset="0"/>
              <a:buChar char="•"/>
            </a:pPr>
            <a:r>
              <a:rPr lang="en-US" sz="1600" dirty="0"/>
              <a:t>Medical bills can be paid</a:t>
            </a:r>
          </a:p>
          <a:p>
            <a:pPr marL="285750" indent="-285750">
              <a:buFont typeface="Arial" panose="020B0604020202020204" pitchFamily="34" charset="0"/>
              <a:buChar char="•"/>
            </a:pPr>
            <a:r>
              <a:rPr lang="en-US" sz="1600" dirty="0"/>
              <a:t>If they get ill then they can claim money back against the cost of their holiday.</a:t>
            </a:r>
          </a:p>
          <a:p>
            <a:pPr marL="285750" indent="-285750">
              <a:buFont typeface="Arial" panose="020B0604020202020204" pitchFamily="34" charset="0"/>
              <a:buChar char="•"/>
            </a:pPr>
            <a:r>
              <a:rPr lang="en-US" sz="1600" dirty="0"/>
              <a:t>Insurance can help get them home if they are very ill or in the case of death.</a:t>
            </a:r>
          </a:p>
          <a:p>
            <a:endParaRPr lang="en-US" sz="1400" dirty="0"/>
          </a:p>
          <a:p>
            <a:endParaRPr lang="en-US" sz="1400" dirty="0"/>
          </a:p>
        </p:txBody>
      </p:sp>
      <p:pic>
        <p:nvPicPr>
          <p:cNvPr id="4" name="Picture 3"/>
          <p:cNvPicPr>
            <a:picLocks noChangeAspect="1"/>
          </p:cNvPicPr>
          <p:nvPr/>
        </p:nvPicPr>
        <p:blipFill>
          <a:blip r:embed="rId2"/>
          <a:stretch>
            <a:fillRect/>
          </a:stretch>
        </p:blipFill>
        <p:spPr>
          <a:xfrm>
            <a:off x="4054737" y="1162466"/>
            <a:ext cx="1848103" cy="1653155"/>
          </a:xfrm>
          <a:prstGeom prst="rect">
            <a:avLst/>
          </a:prstGeom>
        </p:spPr>
      </p:pic>
      <p:pic>
        <p:nvPicPr>
          <p:cNvPr id="5" name="Picture 4"/>
          <p:cNvPicPr>
            <a:picLocks noChangeAspect="1"/>
          </p:cNvPicPr>
          <p:nvPr/>
        </p:nvPicPr>
        <p:blipFill>
          <a:blip r:embed="rId3"/>
          <a:stretch>
            <a:fillRect/>
          </a:stretch>
        </p:blipFill>
        <p:spPr>
          <a:xfrm>
            <a:off x="4729790" y="5065161"/>
            <a:ext cx="2346100" cy="1561223"/>
          </a:xfrm>
          <a:prstGeom prst="rect">
            <a:avLst/>
          </a:prstGeom>
        </p:spPr>
      </p:pic>
    </p:spTree>
    <p:extLst>
      <p:ext uri="{BB962C8B-B14F-4D97-AF65-F5344CB8AC3E}">
        <p14:creationId xmlns:p14="http://schemas.microsoft.com/office/powerpoint/2010/main" val="169676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Key words</a:t>
            </a:r>
            <a:endParaRPr lang="en-GB" b="1" u="sng" dirty="0"/>
          </a:p>
        </p:txBody>
      </p:sp>
      <p:sp>
        <p:nvSpPr>
          <p:cNvPr id="4" name="TextBox 3"/>
          <p:cNvSpPr txBox="1"/>
          <p:nvPr/>
        </p:nvSpPr>
        <p:spPr>
          <a:xfrm>
            <a:off x="269358" y="1765005"/>
            <a:ext cx="1963479" cy="1815882"/>
          </a:xfrm>
          <a:prstGeom prst="rect">
            <a:avLst/>
          </a:prstGeom>
          <a:noFill/>
        </p:spPr>
        <p:txBody>
          <a:bodyPr wrap="square" rtlCol="0">
            <a:spAutoFit/>
          </a:bodyPr>
          <a:lstStyle/>
          <a:p>
            <a:r>
              <a:rPr lang="en-US" sz="1400" b="1" u="sng" dirty="0"/>
              <a:t>Package Holidays</a:t>
            </a:r>
          </a:p>
          <a:p>
            <a:r>
              <a:rPr lang="en-US" sz="1400" dirty="0"/>
              <a:t>where the price of a holiday includes transport (air, rail or coach) to get you to your chosen destination and accommodation (hotel).</a:t>
            </a:r>
            <a:endParaRPr lang="en-GB" sz="1400" dirty="0"/>
          </a:p>
        </p:txBody>
      </p:sp>
      <p:sp>
        <p:nvSpPr>
          <p:cNvPr id="5" name="TextBox 4"/>
          <p:cNvSpPr txBox="1"/>
          <p:nvPr/>
        </p:nvSpPr>
        <p:spPr>
          <a:xfrm>
            <a:off x="3271284" y="1477926"/>
            <a:ext cx="1963479" cy="1600438"/>
          </a:xfrm>
          <a:prstGeom prst="rect">
            <a:avLst/>
          </a:prstGeom>
          <a:noFill/>
        </p:spPr>
        <p:txBody>
          <a:bodyPr wrap="square" rtlCol="0">
            <a:spAutoFit/>
          </a:bodyPr>
          <a:lstStyle/>
          <a:p>
            <a:r>
              <a:rPr lang="en-US" sz="1400" b="1" u="sng" dirty="0"/>
              <a:t>Ground Transport </a:t>
            </a:r>
          </a:p>
          <a:p>
            <a:r>
              <a:rPr lang="en-US" sz="1400" dirty="0"/>
              <a:t>Moves visitors and travellers when they are not flying between destinations e.g. a transfer from the airport to a hotel.</a:t>
            </a:r>
            <a:endParaRPr lang="en-GB" sz="1400" dirty="0"/>
          </a:p>
        </p:txBody>
      </p:sp>
      <p:sp>
        <p:nvSpPr>
          <p:cNvPr id="6" name="TextBox 5"/>
          <p:cNvSpPr txBox="1"/>
          <p:nvPr/>
        </p:nvSpPr>
        <p:spPr>
          <a:xfrm>
            <a:off x="7016602" y="704230"/>
            <a:ext cx="1963479" cy="954107"/>
          </a:xfrm>
          <a:prstGeom prst="rect">
            <a:avLst/>
          </a:prstGeom>
          <a:noFill/>
        </p:spPr>
        <p:txBody>
          <a:bodyPr wrap="square" rtlCol="0">
            <a:spAutoFit/>
          </a:bodyPr>
          <a:lstStyle/>
          <a:p>
            <a:r>
              <a:rPr lang="en-US" sz="1400" b="1" u="sng" dirty="0"/>
              <a:t>Concierge</a:t>
            </a:r>
          </a:p>
          <a:p>
            <a:r>
              <a:rPr lang="en-US" sz="1400" dirty="0"/>
              <a:t>A member of staff, usually in a hotel who helps guests.</a:t>
            </a:r>
            <a:endParaRPr lang="en-GB" sz="1400" dirty="0"/>
          </a:p>
        </p:txBody>
      </p:sp>
      <p:sp>
        <p:nvSpPr>
          <p:cNvPr id="7" name="TextBox 6"/>
          <p:cNvSpPr txBox="1"/>
          <p:nvPr/>
        </p:nvSpPr>
        <p:spPr>
          <a:xfrm>
            <a:off x="1963480" y="4191165"/>
            <a:ext cx="1963479" cy="1384995"/>
          </a:xfrm>
          <a:prstGeom prst="rect">
            <a:avLst/>
          </a:prstGeom>
          <a:noFill/>
        </p:spPr>
        <p:txBody>
          <a:bodyPr wrap="square" rtlCol="0">
            <a:spAutoFit/>
          </a:bodyPr>
          <a:lstStyle/>
          <a:p>
            <a:r>
              <a:rPr lang="en-US" sz="1400" b="1" u="sng" dirty="0"/>
              <a:t>Self-catering</a:t>
            </a:r>
          </a:p>
          <a:p>
            <a:r>
              <a:rPr lang="en-US" sz="1400" dirty="0"/>
              <a:t>Where kitchen and cooking facilities are provided for customers to buy and prepare their own meals.</a:t>
            </a:r>
            <a:endParaRPr lang="en-GB" sz="1400" dirty="0"/>
          </a:p>
        </p:txBody>
      </p:sp>
      <p:sp>
        <p:nvSpPr>
          <p:cNvPr id="8" name="TextBox 7"/>
          <p:cNvSpPr txBox="1"/>
          <p:nvPr/>
        </p:nvSpPr>
        <p:spPr>
          <a:xfrm>
            <a:off x="6034863" y="2620309"/>
            <a:ext cx="1963479" cy="1169551"/>
          </a:xfrm>
          <a:prstGeom prst="rect">
            <a:avLst/>
          </a:prstGeom>
          <a:noFill/>
        </p:spPr>
        <p:txBody>
          <a:bodyPr wrap="square" rtlCol="0">
            <a:spAutoFit/>
          </a:bodyPr>
          <a:lstStyle/>
          <a:p>
            <a:r>
              <a:rPr lang="en-US" sz="1400" b="1" u="sng" dirty="0"/>
              <a:t>Terminal</a:t>
            </a:r>
          </a:p>
          <a:p>
            <a:r>
              <a:rPr lang="en-US" sz="1400" dirty="0"/>
              <a:t>A location where transport journeys start or end</a:t>
            </a:r>
            <a:r>
              <a:rPr lang="en-GB" sz="1400" dirty="0"/>
              <a:t> e.g. Liverpool Lime Street Station.</a:t>
            </a:r>
            <a:endParaRPr lang="en-US" sz="1400" dirty="0"/>
          </a:p>
        </p:txBody>
      </p:sp>
      <p:sp>
        <p:nvSpPr>
          <p:cNvPr id="9" name="TextBox 8"/>
          <p:cNvSpPr txBox="1"/>
          <p:nvPr/>
        </p:nvSpPr>
        <p:spPr>
          <a:xfrm>
            <a:off x="9390321" y="1368864"/>
            <a:ext cx="1963479" cy="2031325"/>
          </a:xfrm>
          <a:prstGeom prst="rect">
            <a:avLst/>
          </a:prstGeom>
          <a:noFill/>
        </p:spPr>
        <p:txBody>
          <a:bodyPr wrap="square" rtlCol="0">
            <a:spAutoFit/>
          </a:bodyPr>
          <a:lstStyle/>
          <a:p>
            <a:r>
              <a:rPr lang="en-US" sz="1400" b="1" u="sng" dirty="0"/>
              <a:t>Gateway</a:t>
            </a:r>
          </a:p>
          <a:p>
            <a:r>
              <a:rPr lang="en-US" sz="1400" dirty="0"/>
              <a:t>Where visitors enter or exit the UK and continue their journey e.g. London Heathrow</a:t>
            </a:r>
          </a:p>
          <a:p>
            <a:r>
              <a:rPr lang="en-US" sz="1400" dirty="0"/>
              <a:t>Travellers often change from one mode of transport to another at a gateway.</a:t>
            </a:r>
            <a:endParaRPr lang="en-GB" sz="1400" dirty="0"/>
          </a:p>
        </p:txBody>
      </p:sp>
      <p:sp>
        <p:nvSpPr>
          <p:cNvPr id="10" name="TextBox 9"/>
          <p:cNvSpPr txBox="1"/>
          <p:nvPr/>
        </p:nvSpPr>
        <p:spPr>
          <a:xfrm>
            <a:off x="4980321" y="4360809"/>
            <a:ext cx="1963479" cy="1384995"/>
          </a:xfrm>
          <a:prstGeom prst="rect">
            <a:avLst/>
          </a:prstGeom>
          <a:noFill/>
        </p:spPr>
        <p:txBody>
          <a:bodyPr wrap="square" rtlCol="0">
            <a:spAutoFit/>
          </a:bodyPr>
          <a:lstStyle/>
          <a:p>
            <a:r>
              <a:rPr lang="en-US" sz="1400" b="1" u="sng" dirty="0"/>
              <a:t>Disposable Income</a:t>
            </a:r>
          </a:p>
          <a:p>
            <a:r>
              <a:rPr lang="en-US" sz="1400" dirty="0"/>
              <a:t>The money a person has left over to use as they wish, from their wages, after they have paid all of their bills etc.</a:t>
            </a:r>
            <a:endParaRPr lang="en-GB" sz="1400" dirty="0"/>
          </a:p>
        </p:txBody>
      </p:sp>
      <p:sp>
        <p:nvSpPr>
          <p:cNvPr id="11" name="TextBox 10"/>
          <p:cNvSpPr txBox="1"/>
          <p:nvPr/>
        </p:nvSpPr>
        <p:spPr>
          <a:xfrm>
            <a:off x="8946790" y="3974914"/>
            <a:ext cx="2581939" cy="523220"/>
          </a:xfrm>
          <a:prstGeom prst="rect">
            <a:avLst/>
          </a:prstGeom>
          <a:noFill/>
        </p:spPr>
        <p:txBody>
          <a:bodyPr wrap="square" rtlCol="0">
            <a:spAutoFit/>
          </a:bodyPr>
          <a:lstStyle/>
          <a:p>
            <a:r>
              <a:rPr lang="en-US" sz="1400" b="1" u="sng" dirty="0"/>
              <a:t>PPP</a:t>
            </a:r>
          </a:p>
          <a:p>
            <a:r>
              <a:rPr lang="en-US" sz="1400" dirty="0"/>
              <a:t>Public-Private Partnership</a:t>
            </a:r>
            <a:endParaRPr lang="en-GB" sz="1400" dirty="0"/>
          </a:p>
        </p:txBody>
      </p:sp>
      <p:sp>
        <p:nvSpPr>
          <p:cNvPr id="12" name="TextBox 11"/>
          <p:cNvSpPr txBox="1"/>
          <p:nvPr/>
        </p:nvSpPr>
        <p:spPr>
          <a:xfrm>
            <a:off x="7728984" y="4983773"/>
            <a:ext cx="3322674" cy="523220"/>
          </a:xfrm>
          <a:prstGeom prst="rect">
            <a:avLst/>
          </a:prstGeom>
          <a:noFill/>
        </p:spPr>
        <p:txBody>
          <a:bodyPr wrap="square" rtlCol="0">
            <a:spAutoFit/>
          </a:bodyPr>
          <a:lstStyle/>
          <a:p>
            <a:r>
              <a:rPr lang="en-US" sz="1400" b="1" u="sng" dirty="0"/>
              <a:t>TALC</a:t>
            </a:r>
          </a:p>
          <a:p>
            <a:r>
              <a:rPr lang="en-US" sz="1400" dirty="0"/>
              <a:t>Tourism Area Life Cycle Model</a:t>
            </a:r>
            <a:endParaRPr lang="en-GB" sz="1400" dirty="0"/>
          </a:p>
        </p:txBody>
      </p:sp>
      <p:sp>
        <p:nvSpPr>
          <p:cNvPr id="13" name="TextBox 12"/>
          <p:cNvSpPr txBox="1"/>
          <p:nvPr/>
        </p:nvSpPr>
        <p:spPr>
          <a:xfrm>
            <a:off x="664534" y="6077228"/>
            <a:ext cx="3322674" cy="523220"/>
          </a:xfrm>
          <a:prstGeom prst="rect">
            <a:avLst/>
          </a:prstGeom>
          <a:noFill/>
        </p:spPr>
        <p:txBody>
          <a:bodyPr wrap="square" rtlCol="0">
            <a:spAutoFit/>
          </a:bodyPr>
          <a:lstStyle/>
          <a:p>
            <a:r>
              <a:rPr lang="en-US" sz="1400" b="1" u="sng" dirty="0"/>
              <a:t>DMO</a:t>
            </a:r>
          </a:p>
          <a:p>
            <a:r>
              <a:rPr lang="en-US" sz="1400" dirty="0"/>
              <a:t>Destination Management Organisation</a:t>
            </a:r>
            <a:endParaRPr lang="en-GB" sz="1400" dirty="0"/>
          </a:p>
        </p:txBody>
      </p:sp>
      <p:pic>
        <p:nvPicPr>
          <p:cNvPr id="14" name="Picture 13"/>
          <p:cNvPicPr>
            <a:picLocks noChangeAspect="1"/>
          </p:cNvPicPr>
          <p:nvPr/>
        </p:nvPicPr>
        <p:blipFill>
          <a:blip r:embed="rId2"/>
          <a:stretch>
            <a:fillRect/>
          </a:stretch>
        </p:blipFill>
        <p:spPr>
          <a:xfrm>
            <a:off x="9546801" y="5861350"/>
            <a:ext cx="2360698" cy="830616"/>
          </a:xfrm>
          <a:prstGeom prst="rect">
            <a:avLst/>
          </a:prstGeom>
        </p:spPr>
      </p:pic>
      <p:pic>
        <p:nvPicPr>
          <p:cNvPr id="3" name="Picture 2"/>
          <p:cNvPicPr>
            <a:picLocks noChangeAspect="1"/>
          </p:cNvPicPr>
          <p:nvPr/>
        </p:nvPicPr>
        <p:blipFill>
          <a:blip r:embed="rId3"/>
          <a:stretch>
            <a:fillRect/>
          </a:stretch>
        </p:blipFill>
        <p:spPr>
          <a:xfrm>
            <a:off x="401172" y="4374716"/>
            <a:ext cx="1017891" cy="1017891"/>
          </a:xfrm>
          <a:prstGeom prst="rect">
            <a:avLst/>
          </a:prstGeom>
        </p:spPr>
      </p:pic>
      <p:pic>
        <p:nvPicPr>
          <p:cNvPr id="17" name="Picture 16"/>
          <p:cNvPicPr>
            <a:picLocks noChangeAspect="1"/>
          </p:cNvPicPr>
          <p:nvPr/>
        </p:nvPicPr>
        <p:blipFill>
          <a:blip r:embed="rId4"/>
          <a:stretch>
            <a:fillRect/>
          </a:stretch>
        </p:blipFill>
        <p:spPr>
          <a:xfrm>
            <a:off x="3987208" y="3343204"/>
            <a:ext cx="752764" cy="752764"/>
          </a:xfrm>
          <a:prstGeom prst="rect">
            <a:avLst/>
          </a:prstGeom>
        </p:spPr>
      </p:pic>
      <p:pic>
        <p:nvPicPr>
          <p:cNvPr id="18" name="Picture 17"/>
          <p:cNvPicPr>
            <a:picLocks noChangeAspect="1"/>
          </p:cNvPicPr>
          <p:nvPr/>
        </p:nvPicPr>
        <p:blipFill>
          <a:blip r:embed="rId5"/>
          <a:stretch>
            <a:fillRect/>
          </a:stretch>
        </p:blipFill>
        <p:spPr>
          <a:xfrm>
            <a:off x="6606363" y="5640296"/>
            <a:ext cx="832070" cy="873863"/>
          </a:xfrm>
          <a:prstGeom prst="rect">
            <a:avLst/>
          </a:prstGeom>
        </p:spPr>
      </p:pic>
      <p:pic>
        <p:nvPicPr>
          <p:cNvPr id="19" name="Picture 18"/>
          <p:cNvPicPr>
            <a:picLocks noChangeAspect="1"/>
          </p:cNvPicPr>
          <p:nvPr/>
        </p:nvPicPr>
        <p:blipFill>
          <a:blip r:embed="rId6"/>
          <a:stretch>
            <a:fillRect/>
          </a:stretch>
        </p:blipFill>
        <p:spPr>
          <a:xfrm>
            <a:off x="5216754" y="352585"/>
            <a:ext cx="1389608" cy="1305752"/>
          </a:xfrm>
          <a:prstGeom prst="rect">
            <a:avLst/>
          </a:prstGeom>
        </p:spPr>
      </p:pic>
      <p:pic>
        <p:nvPicPr>
          <p:cNvPr id="20" name="Picture 19"/>
          <p:cNvPicPr>
            <a:picLocks noChangeAspect="1"/>
          </p:cNvPicPr>
          <p:nvPr/>
        </p:nvPicPr>
        <p:blipFill>
          <a:blip r:embed="rId7"/>
          <a:stretch>
            <a:fillRect/>
          </a:stretch>
        </p:blipFill>
        <p:spPr>
          <a:xfrm>
            <a:off x="10066351" y="215753"/>
            <a:ext cx="1142686" cy="764561"/>
          </a:xfrm>
          <a:prstGeom prst="rect">
            <a:avLst/>
          </a:prstGeom>
        </p:spPr>
      </p:pic>
    </p:spTree>
    <p:extLst>
      <p:ext uri="{BB962C8B-B14F-4D97-AF65-F5344CB8AC3E}">
        <p14:creationId xmlns:p14="http://schemas.microsoft.com/office/powerpoint/2010/main" val="247579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27390" y="381636"/>
            <a:ext cx="3313817" cy="1815882"/>
          </a:xfrm>
          <a:prstGeom prst="rect">
            <a:avLst/>
          </a:prstGeom>
          <a:noFill/>
        </p:spPr>
        <p:txBody>
          <a:bodyPr wrap="square" rtlCol="0">
            <a:spAutoFit/>
          </a:bodyPr>
          <a:lstStyle/>
          <a:p>
            <a:r>
              <a:rPr lang="en-US" sz="1600" b="1" i="1" dirty="0"/>
              <a:t>Reviewing destinations offered</a:t>
            </a:r>
          </a:p>
          <a:p>
            <a:r>
              <a:rPr lang="en-US" sz="1600" dirty="0"/>
              <a:t>Organisations will constantly review destinations that they offer and add new destinations when needed, especially when they destinations have received positive media coverage and have become popular. </a:t>
            </a:r>
          </a:p>
        </p:txBody>
      </p:sp>
      <p:sp>
        <p:nvSpPr>
          <p:cNvPr id="30" name="TextBox 29"/>
          <p:cNvSpPr txBox="1"/>
          <p:nvPr/>
        </p:nvSpPr>
        <p:spPr>
          <a:xfrm>
            <a:off x="6557187" y="109514"/>
            <a:ext cx="4719968" cy="2246769"/>
          </a:xfrm>
          <a:prstGeom prst="rect">
            <a:avLst/>
          </a:prstGeom>
          <a:noFill/>
        </p:spPr>
        <p:txBody>
          <a:bodyPr wrap="square" rtlCol="0">
            <a:spAutoFit/>
          </a:bodyPr>
          <a:lstStyle/>
          <a:p>
            <a:r>
              <a:rPr lang="en-US" sz="1600" b="1" i="1" dirty="0"/>
              <a:t>Adapting and developing new products and services</a:t>
            </a:r>
          </a:p>
          <a:p>
            <a:r>
              <a:rPr lang="en-US" sz="1600" dirty="0"/>
              <a:t>The success of products and services depends on there being a demand from customers. This is in response to real-world situations. </a:t>
            </a:r>
          </a:p>
          <a:p>
            <a:r>
              <a:rPr lang="en-US" sz="1600" dirty="0"/>
              <a:t>e.g. 2015 terrorist attacks in Tunisia</a:t>
            </a:r>
          </a:p>
          <a:p>
            <a:r>
              <a:rPr lang="en-US" sz="1600" dirty="0"/>
              <a:t>TUI offered cut-price deals to encourage the recovery of Tunisian tourism.</a:t>
            </a:r>
          </a:p>
          <a:p>
            <a:endParaRPr lang="en-US" sz="1400" dirty="0"/>
          </a:p>
          <a:p>
            <a:endParaRPr lang="en-US" sz="1400" dirty="0"/>
          </a:p>
        </p:txBody>
      </p:sp>
      <p:sp>
        <p:nvSpPr>
          <p:cNvPr id="2" name="Rectangle 1"/>
          <p:cNvSpPr/>
          <p:nvPr/>
        </p:nvSpPr>
        <p:spPr>
          <a:xfrm>
            <a:off x="1407405" y="2154107"/>
            <a:ext cx="9869305"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Travel and tourism organisations’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responses to factors</a:t>
            </a:r>
          </a:p>
        </p:txBody>
      </p:sp>
      <p:sp>
        <p:nvSpPr>
          <p:cNvPr id="8" name="TextBox 7"/>
          <p:cNvSpPr txBox="1"/>
          <p:nvPr/>
        </p:nvSpPr>
        <p:spPr>
          <a:xfrm>
            <a:off x="327390" y="3966938"/>
            <a:ext cx="5690637" cy="3016210"/>
          </a:xfrm>
          <a:prstGeom prst="rect">
            <a:avLst/>
          </a:prstGeom>
          <a:noFill/>
        </p:spPr>
        <p:txBody>
          <a:bodyPr wrap="square" rtlCol="0">
            <a:spAutoFit/>
          </a:bodyPr>
          <a:lstStyle/>
          <a:p>
            <a:r>
              <a:rPr lang="en-US" sz="1600" b="1" i="1" dirty="0"/>
              <a:t>Adapting operational procedures</a:t>
            </a:r>
          </a:p>
          <a:p>
            <a:r>
              <a:rPr lang="en-US" sz="1600" dirty="0"/>
              <a:t>Organisations must review their procedures due to multiple global threats to security. This allows them to identify where they could improve their current practice, ensuring the safety and security of their customers.</a:t>
            </a:r>
          </a:p>
          <a:p>
            <a:pPr marL="285750" indent="-285750">
              <a:buFont typeface="Arial" panose="020B0604020202020204" pitchFamily="34" charset="0"/>
              <a:buChar char="•"/>
            </a:pPr>
            <a:r>
              <a:rPr lang="en-US" sz="1600" dirty="0"/>
              <a:t>Positive media coverage can lead to increased visitor numbers in destinations. Organisations may have to adapt by offering more flights to a destination e.g. in 2018, 70 new flights were being offered to Croatia.</a:t>
            </a:r>
          </a:p>
          <a:p>
            <a:pPr marL="285750" indent="-285750">
              <a:buFont typeface="Arial" panose="020B0604020202020204" pitchFamily="34" charset="0"/>
              <a:buChar char="•"/>
            </a:pPr>
            <a:r>
              <a:rPr lang="en-US" sz="1600" dirty="0"/>
              <a:t>When there is a natural disaster, travel organisations will adapt by cancelling flights.</a:t>
            </a:r>
          </a:p>
          <a:p>
            <a:endParaRPr lang="en-US" sz="1400" dirty="0"/>
          </a:p>
        </p:txBody>
      </p:sp>
      <p:sp>
        <p:nvSpPr>
          <p:cNvPr id="10" name="TextBox 9"/>
          <p:cNvSpPr txBox="1"/>
          <p:nvPr/>
        </p:nvSpPr>
        <p:spPr>
          <a:xfrm>
            <a:off x="7595188" y="4417408"/>
            <a:ext cx="3795825" cy="2246769"/>
          </a:xfrm>
          <a:prstGeom prst="rect">
            <a:avLst/>
          </a:prstGeom>
          <a:noFill/>
        </p:spPr>
        <p:txBody>
          <a:bodyPr wrap="square" rtlCol="0">
            <a:spAutoFit/>
          </a:bodyPr>
          <a:lstStyle/>
          <a:p>
            <a:r>
              <a:rPr lang="en-US" sz="1600" b="1" i="1" dirty="0"/>
              <a:t>Reviewing pricing structures</a:t>
            </a:r>
          </a:p>
          <a:p>
            <a:r>
              <a:rPr lang="en-US" sz="1600" dirty="0"/>
              <a:t>Many organisations perform a cost risk analysis and adjust prices in order to maintain visitor numbers. People are willing to travel to places that may considered ‘risky’ if they feel that the holiday price is excellent value for money. </a:t>
            </a:r>
          </a:p>
          <a:p>
            <a:endParaRPr lang="en-US" sz="1400" dirty="0"/>
          </a:p>
          <a:p>
            <a:endParaRPr lang="en-US" sz="1400" dirty="0"/>
          </a:p>
        </p:txBody>
      </p:sp>
      <p:pic>
        <p:nvPicPr>
          <p:cNvPr id="11" name="Picture 10"/>
          <p:cNvPicPr>
            <a:picLocks noChangeAspect="1"/>
          </p:cNvPicPr>
          <p:nvPr/>
        </p:nvPicPr>
        <p:blipFill>
          <a:blip r:embed="rId2"/>
          <a:stretch>
            <a:fillRect/>
          </a:stretch>
        </p:blipFill>
        <p:spPr>
          <a:xfrm>
            <a:off x="9950244" y="3157647"/>
            <a:ext cx="1624614" cy="1150008"/>
          </a:xfrm>
          <a:prstGeom prst="rect">
            <a:avLst/>
          </a:prstGeom>
        </p:spPr>
      </p:pic>
      <p:pic>
        <p:nvPicPr>
          <p:cNvPr id="12" name="Picture 11"/>
          <p:cNvPicPr>
            <a:picLocks noChangeAspect="1"/>
          </p:cNvPicPr>
          <p:nvPr/>
        </p:nvPicPr>
        <p:blipFill>
          <a:blip r:embed="rId3"/>
          <a:stretch>
            <a:fillRect/>
          </a:stretch>
        </p:blipFill>
        <p:spPr>
          <a:xfrm>
            <a:off x="6335219" y="4860116"/>
            <a:ext cx="942776" cy="942776"/>
          </a:xfrm>
          <a:prstGeom prst="rect">
            <a:avLst/>
          </a:prstGeom>
        </p:spPr>
      </p:pic>
      <p:pic>
        <p:nvPicPr>
          <p:cNvPr id="4" name="Picture 3"/>
          <p:cNvPicPr>
            <a:picLocks noChangeAspect="1"/>
          </p:cNvPicPr>
          <p:nvPr/>
        </p:nvPicPr>
        <p:blipFill>
          <a:blip r:embed="rId4"/>
          <a:stretch>
            <a:fillRect/>
          </a:stretch>
        </p:blipFill>
        <p:spPr>
          <a:xfrm>
            <a:off x="3784747" y="605488"/>
            <a:ext cx="2233280" cy="1254820"/>
          </a:xfrm>
          <a:prstGeom prst="rect">
            <a:avLst/>
          </a:prstGeom>
        </p:spPr>
      </p:pic>
    </p:spTree>
    <p:extLst>
      <p:ext uri="{BB962C8B-B14F-4D97-AF65-F5344CB8AC3E}">
        <p14:creationId xmlns:p14="http://schemas.microsoft.com/office/powerpoint/2010/main" val="232999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242775" y="267921"/>
            <a:ext cx="4816552" cy="1323439"/>
          </a:xfrm>
          <a:prstGeom prst="rect">
            <a:avLst/>
          </a:prstGeom>
          <a:noFill/>
        </p:spPr>
        <p:txBody>
          <a:bodyPr wrap="square" rtlCol="0">
            <a:spAutoFit/>
          </a:bodyPr>
          <a:lstStyle/>
          <a:p>
            <a:r>
              <a:rPr lang="en-US" sz="1600" b="1" i="1" dirty="0"/>
              <a:t>Providing the public with up to date information</a:t>
            </a:r>
          </a:p>
          <a:p>
            <a:r>
              <a:rPr lang="en-US" sz="1600" dirty="0"/>
              <a:t>Travel advice is provided by local, regional and national government agencies. </a:t>
            </a:r>
          </a:p>
          <a:p>
            <a:pPr marL="285750" indent="-285750">
              <a:buFont typeface="Arial" panose="020B0604020202020204" pitchFamily="34" charset="0"/>
              <a:buChar char="•"/>
            </a:pPr>
            <a:r>
              <a:rPr lang="en-US" sz="1600" dirty="0"/>
              <a:t>Traffic reports and delays</a:t>
            </a:r>
          </a:p>
          <a:p>
            <a:pPr marL="285750" indent="-285750">
              <a:buFont typeface="Arial" panose="020B0604020202020204" pitchFamily="34" charset="0"/>
              <a:buChar char="•"/>
            </a:pPr>
            <a:r>
              <a:rPr lang="en-US" sz="1600" dirty="0"/>
              <a:t>Weather warnings affecting travel</a:t>
            </a:r>
          </a:p>
        </p:txBody>
      </p:sp>
      <p:sp>
        <p:nvSpPr>
          <p:cNvPr id="30" name="TextBox 29"/>
          <p:cNvSpPr txBox="1"/>
          <p:nvPr/>
        </p:nvSpPr>
        <p:spPr>
          <a:xfrm>
            <a:off x="8094919" y="356933"/>
            <a:ext cx="4097081" cy="2246769"/>
          </a:xfrm>
          <a:prstGeom prst="rect">
            <a:avLst/>
          </a:prstGeom>
          <a:noFill/>
        </p:spPr>
        <p:txBody>
          <a:bodyPr wrap="square" rtlCol="0">
            <a:spAutoFit/>
          </a:bodyPr>
          <a:lstStyle/>
          <a:p>
            <a:r>
              <a:rPr lang="en-US" sz="1600" b="1" i="1" dirty="0"/>
              <a:t>Encouraging employment</a:t>
            </a:r>
          </a:p>
          <a:p>
            <a:r>
              <a:rPr lang="en-US" sz="1600" dirty="0"/>
              <a:t>Governments will provide funding to invest in tourism within their country. This helps to create jobs.</a:t>
            </a:r>
          </a:p>
          <a:p>
            <a:r>
              <a:rPr lang="en-US" sz="1600" dirty="0"/>
              <a:t>e.g. in 2015 the UK government pledged £1.7million of funding to provide 500 new apprenticeships and 1500 jobs. </a:t>
            </a:r>
          </a:p>
          <a:p>
            <a:endParaRPr lang="en-US" sz="1400" dirty="0"/>
          </a:p>
          <a:p>
            <a:endParaRPr lang="en-US" sz="1400" dirty="0"/>
          </a:p>
        </p:txBody>
      </p:sp>
      <p:sp>
        <p:nvSpPr>
          <p:cNvPr id="2" name="Rectangle 1"/>
          <p:cNvSpPr/>
          <p:nvPr/>
        </p:nvSpPr>
        <p:spPr>
          <a:xfrm>
            <a:off x="2931898" y="1813437"/>
            <a:ext cx="5941883"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Government</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responses to factors</a:t>
            </a:r>
          </a:p>
        </p:txBody>
      </p:sp>
      <p:sp>
        <p:nvSpPr>
          <p:cNvPr id="8" name="TextBox 7"/>
          <p:cNvSpPr txBox="1"/>
          <p:nvPr/>
        </p:nvSpPr>
        <p:spPr>
          <a:xfrm>
            <a:off x="242775" y="2329240"/>
            <a:ext cx="2597890" cy="3231654"/>
          </a:xfrm>
          <a:prstGeom prst="rect">
            <a:avLst/>
          </a:prstGeom>
          <a:noFill/>
        </p:spPr>
        <p:txBody>
          <a:bodyPr wrap="square" rtlCol="0">
            <a:spAutoFit/>
          </a:bodyPr>
          <a:lstStyle/>
          <a:p>
            <a:r>
              <a:rPr lang="en-US" sz="1600" b="1" i="1" dirty="0"/>
              <a:t>Travel restrictions</a:t>
            </a:r>
          </a:p>
          <a:p>
            <a:r>
              <a:rPr lang="en-US" sz="1600" dirty="0"/>
              <a:t>Governments have the power to impose travel restrictions. They can also limit the ability of members of their own population to travel freely. They can also restrict inbound tourist access to their country or part of it, along with visa restrictions. </a:t>
            </a:r>
          </a:p>
          <a:p>
            <a:endParaRPr lang="en-US" sz="1400" dirty="0"/>
          </a:p>
          <a:p>
            <a:endParaRPr lang="en-US" sz="1400" dirty="0"/>
          </a:p>
        </p:txBody>
      </p:sp>
      <p:sp>
        <p:nvSpPr>
          <p:cNvPr id="10" name="TextBox 9"/>
          <p:cNvSpPr txBox="1"/>
          <p:nvPr/>
        </p:nvSpPr>
        <p:spPr>
          <a:xfrm>
            <a:off x="4029737" y="3818223"/>
            <a:ext cx="2997496" cy="2246769"/>
          </a:xfrm>
          <a:prstGeom prst="rect">
            <a:avLst/>
          </a:prstGeom>
          <a:noFill/>
        </p:spPr>
        <p:txBody>
          <a:bodyPr wrap="square" rtlCol="0">
            <a:spAutoFit/>
          </a:bodyPr>
          <a:lstStyle/>
          <a:p>
            <a:r>
              <a:rPr lang="en-US" sz="1600" b="1" i="1" dirty="0"/>
              <a:t>Promoting a positive image</a:t>
            </a:r>
          </a:p>
          <a:p>
            <a:r>
              <a:rPr lang="en-US" sz="1600" dirty="0"/>
              <a:t>It is important to promote a positive image that encourages tourism. Governments have organisations that are responsible for tourism promotion. E.g. in the UK we have VisitBritain. </a:t>
            </a:r>
          </a:p>
          <a:p>
            <a:endParaRPr lang="en-US" sz="1400" dirty="0"/>
          </a:p>
          <a:p>
            <a:endParaRPr lang="en-US" sz="1400" dirty="0"/>
          </a:p>
        </p:txBody>
      </p:sp>
      <p:sp>
        <p:nvSpPr>
          <p:cNvPr id="12" name="TextBox 11"/>
          <p:cNvSpPr txBox="1"/>
          <p:nvPr/>
        </p:nvSpPr>
        <p:spPr>
          <a:xfrm>
            <a:off x="9072438" y="3716084"/>
            <a:ext cx="2999059" cy="2462213"/>
          </a:xfrm>
          <a:prstGeom prst="rect">
            <a:avLst/>
          </a:prstGeom>
          <a:noFill/>
        </p:spPr>
        <p:txBody>
          <a:bodyPr wrap="square" rtlCol="0">
            <a:spAutoFit/>
          </a:bodyPr>
          <a:lstStyle/>
          <a:p>
            <a:r>
              <a:rPr lang="en-US" sz="1600" b="1" i="1" dirty="0"/>
              <a:t>Introducing security measures</a:t>
            </a:r>
          </a:p>
          <a:p>
            <a:r>
              <a:rPr lang="en-US" sz="1600" dirty="0"/>
              <a:t>Governments constantly review their security measures due to the ongoing threat of terrorism.</a:t>
            </a:r>
          </a:p>
          <a:p>
            <a:r>
              <a:rPr lang="en-US" sz="1600" dirty="0"/>
              <a:t>e.g. venues now have to check all bags before members of the public are allowed to enter.</a:t>
            </a:r>
          </a:p>
          <a:p>
            <a:endParaRPr lang="en-US" sz="1400" dirty="0"/>
          </a:p>
          <a:p>
            <a:endParaRPr lang="en-US" sz="1400" dirty="0"/>
          </a:p>
          <a:p>
            <a:endParaRPr lang="en-US" sz="1400" dirty="0"/>
          </a:p>
        </p:txBody>
      </p:sp>
      <p:pic>
        <p:nvPicPr>
          <p:cNvPr id="13" name="Picture 12"/>
          <p:cNvPicPr>
            <a:picLocks noChangeAspect="1"/>
          </p:cNvPicPr>
          <p:nvPr/>
        </p:nvPicPr>
        <p:blipFill>
          <a:blip r:embed="rId2"/>
          <a:stretch>
            <a:fillRect/>
          </a:stretch>
        </p:blipFill>
        <p:spPr>
          <a:xfrm>
            <a:off x="7090638" y="5024267"/>
            <a:ext cx="1570849" cy="1320795"/>
          </a:xfrm>
          <a:prstGeom prst="rect">
            <a:avLst/>
          </a:prstGeom>
        </p:spPr>
      </p:pic>
      <p:pic>
        <p:nvPicPr>
          <p:cNvPr id="3" name="Picture 2"/>
          <p:cNvPicPr>
            <a:picLocks noChangeAspect="1"/>
          </p:cNvPicPr>
          <p:nvPr/>
        </p:nvPicPr>
        <p:blipFill>
          <a:blip r:embed="rId3"/>
          <a:stretch>
            <a:fillRect/>
          </a:stretch>
        </p:blipFill>
        <p:spPr>
          <a:xfrm>
            <a:off x="5287926" y="429935"/>
            <a:ext cx="1947640" cy="1296066"/>
          </a:xfrm>
          <a:prstGeom prst="rect">
            <a:avLst/>
          </a:prstGeom>
        </p:spPr>
      </p:pic>
      <p:pic>
        <p:nvPicPr>
          <p:cNvPr id="14" name="Picture 13"/>
          <p:cNvPicPr>
            <a:picLocks noChangeAspect="1"/>
          </p:cNvPicPr>
          <p:nvPr/>
        </p:nvPicPr>
        <p:blipFill>
          <a:blip r:embed="rId4"/>
          <a:stretch>
            <a:fillRect/>
          </a:stretch>
        </p:blipFill>
        <p:spPr>
          <a:xfrm>
            <a:off x="242775" y="5680047"/>
            <a:ext cx="3432856" cy="934056"/>
          </a:xfrm>
          <a:prstGeom prst="rect">
            <a:avLst/>
          </a:prstGeom>
        </p:spPr>
      </p:pic>
    </p:spTree>
    <p:extLst>
      <p:ext uri="{BB962C8B-B14F-4D97-AF65-F5344CB8AC3E}">
        <p14:creationId xmlns:p14="http://schemas.microsoft.com/office/powerpoint/2010/main" val="997231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443019" y="450180"/>
            <a:ext cx="3873800" cy="1815882"/>
          </a:xfrm>
          <a:prstGeom prst="rect">
            <a:avLst/>
          </a:prstGeom>
          <a:noFill/>
        </p:spPr>
        <p:txBody>
          <a:bodyPr wrap="square" rtlCol="0">
            <a:spAutoFit/>
          </a:bodyPr>
          <a:lstStyle/>
          <a:p>
            <a:r>
              <a:rPr lang="en-US" sz="1600" dirty="0"/>
              <a:t>Voluntary organisations play an important role in global travel and tourism…</a:t>
            </a:r>
          </a:p>
          <a:p>
            <a:pPr marL="285750" indent="-285750">
              <a:buFont typeface="Arial" panose="020B0604020202020204" pitchFamily="34" charset="0"/>
              <a:buChar char="•"/>
            </a:pPr>
            <a:r>
              <a:rPr lang="en-US" sz="1600" dirty="0"/>
              <a:t>Preserve historic buildings</a:t>
            </a:r>
          </a:p>
          <a:p>
            <a:pPr marL="285750" indent="-285750">
              <a:buFont typeface="Arial" panose="020B0604020202020204" pitchFamily="34" charset="0"/>
              <a:buChar char="•"/>
            </a:pPr>
            <a:r>
              <a:rPr lang="en-US" sz="1600" dirty="0"/>
              <a:t>Promote sustainable tourism</a:t>
            </a:r>
          </a:p>
          <a:p>
            <a:pPr marL="285750" indent="-285750">
              <a:buFont typeface="Arial" panose="020B0604020202020204" pitchFamily="34" charset="0"/>
              <a:buChar char="•"/>
            </a:pPr>
            <a:r>
              <a:rPr lang="en-US" sz="1600" dirty="0"/>
              <a:t>Provide emergency support to destinations affected by major events.</a:t>
            </a:r>
          </a:p>
          <a:p>
            <a:endParaRPr lang="en-US" sz="1600" dirty="0"/>
          </a:p>
        </p:txBody>
      </p:sp>
      <p:sp>
        <p:nvSpPr>
          <p:cNvPr id="2" name="Rectangle 1"/>
          <p:cNvSpPr/>
          <p:nvPr/>
        </p:nvSpPr>
        <p:spPr>
          <a:xfrm>
            <a:off x="2653978" y="2340087"/>
            <a:ext cx="7164398" cy="1754326"/>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Voluntary organisations’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responses to factors</a:t>
            </a:r>
          </a:p>
        </p:txBody>
      </p:sp>
      <p:sp>
        <p:nvSpPr>
          <p:cNvPr id="10" name="TextBox 9"/>
          <p:cNvSpPr txBox="1"/>
          <p:nvPr/>
        </p:nvSpPr>
        <p:spPr>
          <a:xfrm>
            <a:off x="9099034" y="3955800"/>
            <a:ext cx="2997496" cy="1754326"/>
          </a:xfrm>
          <a:prstGeom prst="rect">
            <a:avLst/>
          </a:prstGeom>
          <a:noFill/>
        </p:spPr>
        <p:txBody>
          <a:bodyPr wrap="square" rtlCol="0">
            <a:spAutoFit/>
          </a:bodyPr>
          <a:lstStyle/>
          <a:p>
            <a:r>
              <a:rPr lang="en-US" sz="1600" b="1" i="1" dirty="0"/>
              <a:t>Raising funds</a:t>
            </a:r>
          </a:p>
          <a:p>
            <a:r>
              <a:rPr lang="en-US" sz="1600" dirty="0"/>
              <a:t>Securing funding is an important issue for tourism charities that want to promote sustainable tourism.</a:t>
            </a:r>
          </a:p>
          <a:p>
            <a:endParaRPr lang="en-US" sz="1400" dirty="0"/>
          </a:p>
          <a:p>
            <a:endParaRPr lang="en-US" sz="1400" dirty="0"/>
          </a:p>
        </p:txBody>
      </p:sp>
      <p:sp>
        <p:nvSpPr>
          <p:cNvPr id="11" name="TextBox 10"/>
          <p:cNvSpPr txBox="1"/>
          <p:nvPr/>
        </p:nvSpPr>
        <p:spPr>
          <a:xfrm>
            <a:off x="535169" y="4500129"/>
            <a:ext cx="5022116" cy="2246769"/>
          </a:xfrm>
          <a:prstGeom prst="rect">
            <a:avLst/>
          </a:prstGeom>
          <a:noFill/>
        </p:spPr>
        <p:txBody>
          <a:bodyPr wrap="square" rtlCol="0">
            <a:spAutoFit/>
          </a:bodyPr>
          <a:lstStyle/>
          <a:p>
            <a:r>
              <a:rPr lang="en-US" sz="1600" b="1" i="1" dirty="0"/>
              <a:t>Raising awareness of issues</a:t>
            </a:r>
          </a:p>
          <a:p>
            <a:r>
              <a:rPr lang="en-US" sz="1600" dirty="0"/>
              <a:t>Work with governments to raise the negative issues associated with global tourism. Voluntary organisations (charities) believe that if tourism isn’t managed then this will have a negative impact on local communities and environments and can cause long-term problems for residents, including the overall decline of tourism.</a:t>
            </a:r>
          </a:p>
          <a:p>
            <a:endParaRPr lang="en-US" sz="1400" dirty="0"/>
          </a:p>
          <a:p>
            <a:endParaRPr lang="en-US" sz="1400" dirty="0"/>
          </a:p>
        </p:txBody>
      </p:sp>
      <p:pic>
        <p:nvPicPr>
          <p:cNvPr id="5" name="Picture 4"/>
          <p:cNvPicPr>
            <a:picLocks noChangeAspect="1"/>
          </p:cNvPicPr>
          <p:nvPr/>
        </p:nvPicPr>
        <p:blipFill>
          <a:blip r:embed="rId2"/>
          <a:stretch>
            <a:fillRect/>
          </a:stretch>
        </p:blipFill>
        <p:spPr>
          <a:xfrm>
            <a:off x="5750661" y="378133"/>
            <a:ext cx="3448050" cy="1323975"/>
          </a:xfrm>
          <a:prstGeom prst="rect">
            <a:avLst/>
          </a:prstGeom>
        </p:spPr>
      </p:pic>
      <p:pic>
        <p:nvPicPr>
          <p:cNvPr id="6" name="Picture 5"/>
          <p:cNvPicPr>
            <a:picLocks noChangeAspect="1"/>
          </p:cNvPicPr>
          <p:nvPr/>
        </p:nvPicPr>
        <p:blipFill>
          <a:blip r:embed="rId3"/>
          <a:stretch>
            <a:fillRect/>
          </a:stretch>
        </p:blipFill>
        <p:spPr>
          <a:xfrm>
            <a:off x="5750661" y="4533039"/>
            <a:ext cx="2840001" cy="2213859"/>
          </a:xfrm>
          <a:prstGeom prst="rect">
            <a:avLst/>
          </a:prstGeom>
        </p:spPr>
      </p:pic>
    </p:spTree>
    <p:extLst>
      <p:ext uri="{BB962C8B-B14F-4D97-AF65-F5344CB8AC3E}">
        <p14:creationId xmlns:p14="http://schemas.microsoft.com/office/powerpoint/2010/main" val="370929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256" y="-1227296"/>
            <a:ext cx="9144000" cy="2387600"/>
          </a:xfrm>
        </p:spPr>
        <p:txBody>
          <a:bodyPr/>
          <a:lstStyle/>
          <a:p>
            <a:r>
              <a:rPr lang="en-US" b="1" u="sng" dirty="0"/>
              <a:t>Learning Aim B</a:t>
            </a:r>
            <a:endParaRPr lang="en-GB" b="1" u="sng" dirty="0"/>
          </a:p>
        </p:txBody>
      </p:sp>
      <p:sp>
        <p:nvSpPr>
          <p:cNvPr id="5" name="Subtitle 4"/>
          <p:cNvSpPr>
            <a:spLocks noGrp="1"/>
          </p:cNvSpPr>
          <p:nvPr>
            <p:ph type="subTitle" idx="1"/>
          </p:nvPr>
        </p:nvSpPr>
        <p:spPr>
          <a:xfrm>
            <a:off x="1063256" y="1252379"/>
            <a:ext cx="9144000" cy="1655762"/>
          </a:xfrm>
        </p:spPr>
        <p:txBody>
          <a:bodyPr/>
          <a:lstStyle/>
          <a:p>
            <a:r>
              <a:rPr lang="en-US" b="1" dirty="0"/>
              <a:t>Impact of travel and tourism and sustainability</a:t>
            </a:r>
          </a:p>
          <a:p>
            <a:endParaRPr lang="en-GB" b="1" dirty="0"/>
          </a:p>
        </p:txBody>
      </p:sp>
      <p:pic>
        <p:nvPicPr>
          <p:cNvPr id="6" name="Picture 5"/>
          <p:cNvPicPr>
            <a:picLocks noChangeAspect="1"/>
          </p:cNvPicPr>
          <p:nvPr/>
        </p:nvPicPr>
        <p:blipFill>
          <a:blip r:embed="rId2"/>
          <a:stretch>
            <a:fillRect/>
          </a:stretch>
        </p:blipFill>
        <p:spPr>
          <a:xfrm>
            <a:off x="2431311" y="1958300"/>
            <a:ext cx="7069209" cy="3658626"/>
          </a:xfrm>
          <a:prstGeom prst="rect">
            <a:avLst/>
          </a:prstGeom>
        </p:spPr>
      </p:pic>
      <p:pic>
        <p:nvPicPr>
          <p:cNvPr id="7" name="Picture 6"/>
          <p:cNvPicPr>
            <a:picLocks noChangeAspect="1"/>
          </p:cNvPicPr>
          <p:nvPr/>
        </p:nvPicPr>
        <p:blipFill>
          <a:blip r:embed="rId3"/>
          <a:stretch>
            <a:fillRect/>
          </a:stretch>
        </p:blipFill>
        <p:spPr>
          <a:xfrm>
            <a:off x="9500520" y="5906867"/>
            <a:ext cx="2364517" cy="831960"/>
          </a:xfrm>
          <a:prstGeom prst="rect">
            <a:avLst/>
          </a:prstGeom>
        </p:spPr>
      </p:pic>
    </p:spTree>
    <p:extLst>
      <p:ext uri="{BB962C8B-B14F-4D97-AF65-F5344CB8AC3E}">
        <p14:creationId xmlns:p14="http://schemas.microsoft.com/office/powerpoint/2010/main" val="191407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04275" y="2827394"/>
            <a:ext cx="3016105" cy="2800767"/>
          </a:xfrm>
          <a:prstGeom prst="rect">
            <a:avLst/>
          </a:prstGeom>
          <a:noFill/>
        </p:spPr>
        <p:txBody>
          <a:bodyPr wrap="square" rtlCol="0">
            <a:spAutoFit/>
          </a:bodyPr>
          <a:lstStyle/>
          <a:p>
            <a:r>
              <a:rPr lang="en-US" sz="1600" b="1" i="1" dirty="0"/>
              <a:t>Negative impacts</a:t>
            </a:r>
          </a:p>
          <a:p>
            <a:endParaRPr lang="en-US" sz="1600" dirty="0"/>
          </a:p>
          <a:p>
            <a:pPr marL="285750" indent="-285750">
              <a:buFont typeface="Arial" panose="020B0604020202020204" pitchFamily="34" charset="0"/>
              <a:buChar char="•"/>
            </a:pPr>
            <a:r>
              <a:rPr lang="en-US" sz="1600" dirty="0"/>
              <a:t>Disruption to everyday life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Loss of culture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Resentment towards visitors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Increased crime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Exploitation of locals</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Impacts of tourism</a:t>
            </a:r>
            <a:endParaRPr lang="en-GB" sz="4000" b="1" u="sng" dirty="0"/>
          </a:p>
        </p:txBody>
      </p:sp>
      <p:sp>
        <p:nvSpPr>
          <p:cNvPr id="30" name="TextBox 29"/>
          <p:cNvSpPr txBox="1"/>
          <p:nvPr/>
        </p:nvSpPr>
        <p:spPr>
          <a:xfrm>
            <a:off x="8790564" y="2827394"/>
            <a:ext cx="2997496" cy="4062651"/>
          </a:xfrm>
          <a:prstGeom prst="rect">
            <a:avLst/>
          </a:prstGeom>
          <a:noFill/>
        </p:spPr>
        <p:txBody>
          <a:bodyPr wrap="square" rtlCol="0">
            <a:spAutoFit/>
          </a:bodyPr>
          <a:lstStyle/>
          <a:p>
            <a:r>
              <a:rPr lang="en-US" sz="1600" b="1" i="1" dirty="0"/>
              <a:t>Positive impacts</a:t>
            </a:r>
          </a:p>
          <a:p>
            <a:endParaRPr lang="en-US" sz="1600" dirty="0"/>
          </a:p>
          <a:p>
            <a:pPr marL="285750" indent="-285750">
              <a:buFont typeface="Arial" panose="020B0604020202020204" pitchFamily="34" charset="0"/>
              <a:buChar char="•"/>
            </a:pPr>
            <a:r>
              <a:rPr lang="en-US" sz="1600" dirty="0"/>
              <a:t>Improved quality of life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Access to facilities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Improved transport and infrastructure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Improved cultural awareness</a:t>
            </a:r>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2" name="Rectangle 1"/>
          <p:cNvSpPr/>
          <p:nvPr/>
        </p:nvSpPr>
        <p:spPr>
          <a:xfrm>
            <a:off x="3770689" y="2692715"/>
            <a:ext cx="426430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Social impacts</a:t>
            </a:r>
          </a:p>
        </p:txBody>
      </p:sp>
      <p:sp>
        <p:nvSpPr>
          <p:cNvPr id="7" name="TextBox 6"/>
          <p:cNvSpPr txBox="1"/>
          <p:nvPr/>
        </p:nvSpPr>
        <p:spPr>
          <a:xfrm>
            <a:off x="2907841" y="1400053"/>
            <a:ext cx="5465461" cy="830997"/>
          </a:xfrm>
          <a:prstGeom prst="rect">
            <a:avLst/>
          </a:prstGeom>
          <a:noFill/>
        </p:spPr>
        <p:txBody>
          <a:bodyPr wrap="square" rtlCol="0">
            <a:spAutoFit/>
          </a:bodyPr>
          <a:lstStyle/>
          <a:p>
            <a:pPr algn="ctr"/>
            <a:r>
              <a:rPr lang="en-US" sz="1600" dirty="0"/>
              <a:t>People living in destinations are that are more reliant on income from tourism for their livelihood are more at risk from exploitation. Social impacts affect people and their lives.</a:t>
            </a:r>
          </a:p>
        </p:txBody>
      </p:sp>
      <p:pic>
        <p:nvPicPr>
          <p:cNvPr id="3" name="Picture 2"/>
          <p:cNvPicPr>
            <a:picLocks noChangeAspect="1"/>
          </p:cNvPicPr>
          <p:nvPr/>
        </p:nvPicPr>
        <p:blipFill>
          <a:blip r:embed="rId2"/>
          <a:stretch>
            <a:fillRect/>
          </a:stretch>
        </p:blipFill>
        <p:spPr>
          <a:xfrm>
            <a:off x="4590503" y="3870045"/>
            <a:ext cx="2456558" cy="2456558"/>
          </a:xfrm>
          <a:prstGeom prst="rect">
            <a:avLst/>
          </a:prstGeom>
        </p:spPr>
      </p:pic>
    </p:spTree>
    <p:extLst>
      <p:ext uri="{BB962C8B-B14F-4D97-AF65-F5344CB8AC3E}">
        <p14:creationId xmlns:p14="http://schemas.microsoft.com/office/powerpoint/2010/main" val="40105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427055" y="3079813"/>
            <a:ext cx="2488019" cy="2492990"/>
          </a:xfrm>
          <a:prstGeom prst="rect">
            <a:avLst/>
          </a:prstGeom>
          <a:noFill/>
        </p:spPr>
        <p:txBody>
          <a:bodyPr wrap="square" rtlCol="0">
            <a:spAutoFit/>
          </a:bodyPr>
          <a:lstStyle/>
          <a:p>
            <a:r>
              <a:rPr lang="en-US" sz="1600" b="1" i="1" dirty="0"/>
              <a:t>Negative impacts</a:t>
            </a:r>
          </a:p>
          <a:p>
            <a:endParaRPr lang="en-US" sz="1600" dirty="0"/>
          </a:p>
          <a:p>
            <a:pPr marL="285750" indent="-285750">
              <a:buFont typeface="Arial" panose="020B0604020202020204" pitchFamily="34" charset="0"/>
              <a:buChar char="•"/>
            </a:pPr>
            <a:r>
              <a:rPr lang="en-US" sz="1600" dirty="0"/>
              <a:t>Low-paid jobs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Seasonal unemployment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Increased cost of living</a:t>
            </a:r>
          </a:p>
          <a:p>
            <a:pPr marL="285750" indent="-285750">
              <a:buFont typeface="Arial" panose="020B0604020202020204" pitchFamily="34" charset="0"/>
              <a:buChar char="•"/>
            </a:pPr>
            <a:endParaRPr lang="en-US" sz="1400" dirty="0"/>
          </a:p>
          <a:p>
            <a:endParaRPr lang="en-US" sz="1400" dirty="0"/>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Impacts of tourism</a:t>
            </a:r>
            <a:endParaRPr lang="en-GB" sz="4000" b="1" u="sng" dirty="0"/>
          </a:p>
        </p:txBody>
      </p:sp>
      <p:sp>
        <p:nvSpPr>
          <p:cNvPr id="30" name="TextBox 29"/>
          <p:cNvSpPr txBox="1"/>
          <p:nvPr/>
        </p:nvSpPr>
        <p:spPr>
          <a:xfrm>
            <a:off x="8918058" y="3033393"/>
            <a:ext cx="2997496" cy="3816429"/>
          </a:xfrm>
          <a:prstGeom prst="rect">
            <a:avLst/>
          </a:prstGeom>
          <a:noFill/>
        </p:spPr>
        <p:txBody>
          <a:bodyPr wrap="square" rtlCol="0">
            <a:spAutoFit/>
          </a:bodyPr>
          <a:lstStyle/>
          <a:p>
            <a:r>
              <a:rPr lang="en-US" sz="1600" b="1" i="1" dirty="0"/>
              <a:t>Positive impacts</a:t>
            </a:r>
          </a:p>
          <a:p>
            <a:endParaRPr lang="en-US" sz="1600" dirty="0"/>
          </a:p>
          <a:p>
            <a:pPr marL="285750" indent="-285750">
              <a:buFont typeface="Arial" panose="020B0604020202020204" pitchFamily="34" charset="0"/>
              <a:buChar char="•"/>
            </a:pPr>
            <a:r>
              <a:rPr lang="en-US" sz="1600" dirty="0"/>
              <a:t>Economic multiplier effect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Employment opportunities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Training and 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Foreign currency earnings</a:t>
            </a:r>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2" name="Rectangle 1"/>
          <p:cNvSpPr/>
          <p:nvPr/>
        </p:nvSpPr>
        <p:spPr>
          <a:xfrm>
            <a:off x="3099353" y="2110063"/>
            <a:ext cx="534890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Economic impacts</a:t>
            </a:r>
          </a:p>
        </p:txBody>
      </p:sp>
      <p:sp>
        <p:nvSpPr>
          <p:cNvPr id="7" name="TextBox 6"/>
          <p:cNvSpPr txBox="1"/>
          <p:nvPr/>
        </p:nvSpPr>
        <p:spPr>
          <a:xfrm>
            <a:off x="2858960" y="817626"/>
            <a:ext cx="5465461" cy="1323439"/>
          </a:xfrm>
          <a:prstGeom prst="rect">
            <a:avLst/>
          </a:prstGeom>
          <a:noFill/>
        </p:spPr>
        <p:txBody>
          <a:bodyPr wrap="square" rtlCol="0">
            <a:spAutoFit/>
          </a:bodyPr>
          <a:lstStyle/>
          <a:p>
            <a:pPr algn="ctr"/>
            <a:r>
              <a:rPr lang="en-US" sz="1600" dirty="0"/>
              <a:t>Tourism can bring economic benefits to an area. However, often local communities do not receive a fair share of the overall income generated by tourism. Too much money can go to the big organisations and not to the people or local organisations who are in direct contact with tourists.</a:t>
            </a:r>
          </a:p>
        </p:txBody>
      </p:sp>
      <p:pic>
        <p:nvPicPr>
          <p:cNvPr id="8" name="Picture 7"/>
          <p:cNvPicPr>
            <a:picLocks noChangeAspect="1"/>
          </p:cNvPicPr>
          <p:nvPr/>
        </p:nvPicPr>
        <p:blipFill>
          <a:blip r:embed="rId2"/>
          <a:stretch>
            <a:fillRect/>
          </a:stretch>
        </p:blipFill>
        <p:spPr>
          <a:xfrm>
            <a:off x="9610047" y="995855"/>
            <a:ext cx="1201540" cy="1201540"/>
          </a:xfrm>
          <a:prstGeom prst="rect">
            <a:avLst/>
          </a:prstGeom>
        </p:spPr>
      </p:pic>
      <p:pic>
        <p:nvPicPr>
          <p:cNvPr id="1026" name="Picture 2" descr="Multiplier Effect in the Tourist Industr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06089" y="2931726"/>
            <a:ext cx="3885715" cy="391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1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549347" y="2673206"/>
            <a:ext cx="2488019" cy="2800767"/>
          </a:xfrm>
          <a:prstGeom prst="rect">
            <a:avLst/>
          </a:prstGeom>
          <a:noFill/>
        </p:spPr>
        <p:txBody>
          <a:bodyPr wrap="square" rtlCol="0">
            <a:spAutoFit/>
          </a:bodyPr>
          <a:lstStyle/>
          <a:p>
            <a:r>
              <a:rPr lang="en-US" sz="1600" b="1" i="1" dirty="0"/>
              <a:t>Negative impacts</a:t>
            </a:r>
          </a:p>
          <a:p>
            <a:endParaRPr lang="en-US" sz="1600" dirty="0"/>
          </a:p>
          <a:p>
            <a:pPr marL="285750" indent="-285750">
              <a:buFont typeface="Arial" panose="020B0604020202020204" pitchFamily="34" charset="0"/>
              <a:buChar char="•"/>
            </a:pPr>
            <a:r>
              <a:rPr lang="en-US" sz="1600" dirty="0"/>
              <a:t>Increased pollution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Overcrowding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Traffic congestion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Reduced biodiversity</a:t>
            </a:r>
          </a:p>
          <a:p>
            <a:endParaRPr lang="en-US" sz="1600" dirty="0"/>
          </a:p>
          <a:p>
            <a:pPr marL="285750" indent="-285750">
              <a:buFont typeface="Arial" panose="020B0604020202020204" pitchFamily="34" charset="0"/>
              <a:buChar char="•"/>
            </a:pPr>
            <a:r>
              <a:rPr lang="en-US" sz="1600" dirty="0"/>
              <a:t>Erosion </a:t>
            </a:r>
          </a:p>
        </p:txBody>
      </p:sp>
      <p:sp>
        <p:nvSpPr>
          <p:cNvPr id="14"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Impacts of tourism</a:t>
            </a:r>
            <a:endParaRPr lang="en-GB" sz="4000" b="1" u="sng" dirty="0"/>
          </a:p>
        </p:txBody>
      </p:sp>
      <p:sp>
        <p:nvSpPr>
          <p:cNvPr id="30" name="TextBox 29"/>
          <p:cNvSpPr txBox="1"/>
          <p:nvPr/>
        </p:nvSpPr>
        <p:spPr>
          <a:xfrm>
            <a:off x="8978306" y="2481819"/>
            <a:ext cx="2997496" cy="4278094"/>
          </a:xfrm>
          <a:prstGeom prst="rect">
            <a:avLst/>
          </a:prstGeom>
          <a:noFill/>
        </p:spPr>
        <p:txBody>
          <a:bodyPr wrap="square" rtlCol="0">
            <a:spAutoFit/>
          </a:bodyPr>
          <a:lstStyle/>
          <a:p>
            <a:r>
              <a:rPr lang="en-US" sz="1600" b="1" i="1" dirty="0"/>
              <a:t>Positive impacts</a:t>
            </a:r>
          </a:p>
          <a:p>
            <a:endParaRPr lang="en-US" sz="1600" dirty="0"/>
          </a:p>
          <a:p>
            <a:pPr marL="285750" indent="-285750">
              <a:buFont typeface="Arial" panose="020B0604020202020204" pitchFamily="34" charset="0"/>
              <a:buChar char="•"/>
            </a:pPr>
            <a:r>
              <a:rPr lang="en-US" sz="1600" dirty="0"/>
              <a:t>Conservation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Open spaces and improved street furniture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Regeneration</a:t>
            </a:r>
          </a:p>
          <a:p>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2" name="Rectangle 1"/>
          <p:cNvSpPr/>
          <p:nvPr/>
        </p:nvSpPr>
        <p:spPr>
          <a:xfrm>
            <a:off x="3567916" y="2399597"/>
            <a:ext cx="4542269"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Environmental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impacts</a:t>
            </a:r>
          </a:p>
        </p:txBody>
      </p:sp>
      <p:sp>
        <p:nvSpPr>
          <p:cNvPr id="7" name="TextBox 6"/>
          <p:cNvSpPr txBox="1"/>
          <p:nvPr/>
        </p:nvSpPr>
        <p:spPr>
          <a:xfrm>
            <a:off x="2865310" y="1045857"/>
            <a:ext cx="5465461" cy="1077218"/>
          </a:xfrm>
          <a:prstGeom prst="rect">
            <a:avLst/>
          </a:prstGeom>
          <a:noFill/>
        </p:spPr>
        <p:txBody>
          <a:bodyPr wrap="square" rtlCol="0">
            <a:spAutoFit/>
          </a:bodyPr>
          <a:lstStyle/>
          <a:p>
            <a:pPr algn="ctr"/>
            <a:r>
              <a:rPr lang="en-US" sz="1600" dirty="0"/>
              <a:t>One of the biggest global issues is how we care for the environment. People are worried that tourism currently places too much pressure on the environment and irreversible harm is being done, such as affects on wildlife.</a:t>
            </a:r>
          </a:p>
        </p:txBody>
      </p:sp>
      <p:pic>
        <p:nvPicPr>
          <p:cNvPr id="3" name="Picture 2"/>
          <p:cNvPicPr>
            <a:picLocks noChangeAspect="1"/>
          </p:cNvPicPr>
          <p:nvPr/>
        </p:nvPicPr>
        <p:blipFill rotWithShape="1">
          <a:blip r:embed="rId2"/>
          <a:srcRect b="6362"/>
          <a:stretch/>
        </p:blipFill>
        <p:spPr>
          <a:xfrm>
            <a:off x="9232714" y="396111"/>
            <a:ext cx="1720592" cy="1933348"/>
          </a:xfrm>
          <a:prstGeom prst="rect">
            <a:avLst/>
          </a:prstGeom>
        </p:spPr>
      </p:pic>
      <p:pic>
        <p:nvPicPr>
          <p:cNvPr id="4" name="Picture 3"/>
          <p:cNvPicPr>
            <a:picLocks noChangeAspect="1"/>
          </p:cNvPicPr>
          <p:nvPr/>
        </p:nvPicPr>
        <p:blipFill>
          <a:blip r:embed="rId3"/>
          <a:stretch>
            <a:fillRect/>
          </a:stretch>
        </p:blipFill>
        <p:spPr>
          <a:xfrm>
            <a:off x="549347" y="995543"/>
            <a:ext cx="1825791" cy="1221620"/>
          </a:xfrm>
          <a:prstGeom prst="rect">
            <a:avLst/>
          </a:prstGeom>
        </p:spPr>
      </p:pic>
      <p:pic>
        <p:nvPicPr>
          <p:cNvPr id="5" name="Picture 4"/>
          <p:cNvPicPr>
            <a:picLocks noChangeAspect="1"/>
          </p:cNvPicPr>
          <p:nvPr/>
        </p:nvPicPr>
        <p:blipFill>
          <a:blip r:embed="rId4"/>
          <a:stretch>
            <a:fillRect/>
          </a:stretch>
        </p:blipFill>
        <p:spPr>
          <a:xfrm>
            <a:off x="3120545" y="4875360"/>
            <a:ext cx="2619375" cy="1743075"/>
          </a:xfrm>
          <a:prstGeom prst="rect">
            <a:avLst/>
          </a:prstGeom>
        </p:spPr>
      </p:pic>
      <p:pic>
        <p:nvPicPr>
          <p:cNvPr id="6" name="Picture 5"/>
          <p:cNvPicPr>
            <a:picLocks noChangeAspect="1"/>
          </p:cNvPicPr>
          <p:nvPr/>
        </p:nvPicPr>
        <p:blipFill>
          <a:blip r:embed="rId5"/>
          <a:stretch>
            <a:fillRect/>
          </a:stretch>
        </p:blipFill>
        <p:spPr>
          <a:xfrm>
            <a:off x="6014481" y="4834377"/>
            <a:ext cx="2857500" cy="1784057"/>
          </a:xfrm>
          <a:prstGeom prst="rect">
            <a:avLst/>
          </a:prstGeom>
        </p:spPr>
      </p:pic>
    </p:spTree>
    <p:extLst>
      <p:ext uri="{BB962C8B-B14F-4D97-AF65-F5344CB8AC3E}">
        <p14:creationId xmlns:p14="http://schemas.microsoft.com/office/powerpoint/2010/main" val="388207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221507" y="3238589"/>
            <a:ext cx="5101858" cy="3539430"/>
          </a:xfrm>
          <a:prstGeom prst="rect">
            <a:avLst/>
          </a:prstGeom>
          <a:noFill/>
        </p:spPr>
        <p:txBody>
          <a:bodyPr wrap="square" rtlCol="0">
            <a:spAutoFit/>
          </a:bodyPr>
          <a:lstStyle/>
          <a:p>
            <a:r>
              <a:rPr lang="en-US" sz="1600" b="1" i="1" dirty="0"/>
              <a:t>Reducing negative impacts of behaviour</a:t>
            </a:r>
          </a:p>
          <a:p>
            <a:r>
              <a:rPr lang="en-US" sz="1600" dirty="0"/>
              <a:t>When on holiday people like to ‘let their hair down’, this sometimes involves ‘excessive’ behaviour such as drinking too much alcohol. In some places, British tourists, especially young adults have a poor reputation and can have a negative impact on a destination.</a:t>
            </a:r>
          </a:p>
          <a:p>
            <a:pPr marL="285750" indent="-285750">
              <a:buFont typeface="Arial" panose="020B0604020202020204" pitchFamily="34" charset="0"/>
              <a:buChar char="•"/>
            </a:pPr>
            <a:r>
              <a:rPr lang="en-US" sz="1600" dirty="0"/>
              <a:t>Rowdy behaviour and noise pollution</a:t>
            </a:r>
          </a:p>
          <a:p>
            <a:pPr marL="285750" indent="-285750">
              <a:buFont typeface="Arial" panose="020B0604020202020204" pitchFamily="34" charset="0"/>
              <a:buChar char="•"/>
            </a:pPr>
            <a:r>
              <a:rPr lang="en-US" sz="1600" dirty="0"/>
              <a:t>Not respecting local dress codes</a:t>
            </a:r>
          </a:p>
          <a:p>
            <a:pPr marL="285750" indent="-285750">
              <a:buFont typeface="Arial" panose="020B0604020202020204" pitchFamily="34" charset="0"/>
              <a:buChar char="•"/>
            </a:pPr>
            <a:r>
              <a:rPr lang="en-US" sz="1600" dirty="0"/>
              <a:t>Local services like ambulances having to spend time dealing with drunk tourists.</a:t>
            </a:r>
          </a:p>
          <a:p>
            <a:pPr marL="285750" indent="-285750">
              <a:buFont typeface="Arial" panose="020B0604020202020204" pitchFamily="34" charset="0"/>
              <a:buChar char="•"/>
            </a:pPr>
            <a:endParaRPr lang="en-US" sz="1600" dirty="0"/>
          </a:p>
          <a:p>
            <a:r>
              <a:rPr lang="en-US" sz="1600" dirty="0"/>
              <a:t>One solution has been to have British police walking the streets of Magaluf and Ibiza to act as a deterrent to those who want to break the law.</a:t>
            </a:r>
          </a:p>
        </p:txBody>
      </p:sp>
      <p:sp>
        <p:nvSpPr>
          <p:cNvPr id="2" name="Rectangle 1"/>
          <p:cNvSpPr/>
          <p:nvPr/>
        </p:nvSpPr>
        <p:spPr>
          <a:xfrm>
            <a:off x="221507" y="234163"/>
            <a:ext cx="7386959"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Managing social impacts </a:t>
            </a:r>
          </a:p>
        </p:txBody>
      </p:sp>
      <p:sp>
        <p:nvSpPr>
          <p:cNvPr id="7" name="TextBox 6"/>
          <p:cNvSpPr txBox="1"/>
          <p:nvPr/>
        </p:nvSpPr>
        <p:spPr>
          <a:xfrm>
            <a:off x="8147182" y="2579166"/>
            <a:ext cx="4335865" cy="2062103"/>
          </a:xfrm>
          <a:prstGeom prst="rect">
            <a:avLst/>
          </a:prstGeom>
          <a:noFill/>
        </p:spPr>
        <p:txBody>
          <a:bodyPr wrap="square" rtlCol="0">
            <a:spAutoFit/>
          </a:bodyPr>
          <a:lstStyle/>
          <a:p>
            <a:r>
              <a:rPr lang="en-US" sz="1600" b="1" i="1" dirty="0"/>
              <a:t>How to behave and dress appropriately</a:t>
            </a:r>
          </a:p>
          <a:p>
            <a:r>
              <a:rPr lang="en-US" sz="1600" dirty="0"/>
              <a:t>Many destinations have different cultural practices to our own and have rules about…</a:t>
            </a:r>
          </a:p>
          <a:p>
            <a:pPr marL="285750" indent="-285750">
              <a:buFont typeface="Arial" panose="020B0604020202020204" pitchFamily="34" charset="0"/>
              <a:buChar char="•"/>
            </a:pPr>
            <a:r>
              <a:rPr lang="en-US" sz="1600" dirty="0"/>
              <a:t>How to behave in public</a:t>
            </a:r>
          </a:p>
          <a:p>
            <a:pPr marL="285750" indent="-285750">
              <a:buFont typeface="Arial" panose="020B0604020202020204" pitchFamily="34" charset="0"/>
              <a:buChar char="•"/>
            </a:pPr>
            <a:r>
              <a:rPr lang="en-US" sz="1600" dirty="0"/>
              <a:t>Not openly kissing in public</a:t>
            </a:r>
          </a:p>
          <a:p>
            <a:pPr marL="285750" indent="-285750">
              <a:buFont typeface="Arial" panose="020B0604020202020204" pitchFamily="34" charset="0"/>
              <a:buChar char="•"/>
            </a:pPr>
            <a:r>
              <a:rPr lang="en-US" sz="1600" dirty="0"/>
              <a:t>Dressing modestly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8" name="TextBox 7"/>
          <p:cNvSpPr txBox="1"/>
          <p:nvPr/>
        </p:nvSpPr>
        <p:spPr>
          <a:xfrm>
            <a:off x="2685591" y="1368573"/>
            <a:ext cx="5975497" cy="1323439"/>
          </a:xfrm>
          <a:prstGeom prst="rect">
            <a:avLst/>
          </a:prstGeom>
          <a:noFill/>
        </p:spPr>
        <p:txBody>
          <a:bodyPr wrap="square" rtlCol="0">
            <a:spAutoFit/>
          </a:bodyPr>
          <a:lstStyle/>
          <a:p>
            <a:r>
              <a:rPr lang="en-US" sz="1600" b="1" i="1" dirty="0"/>
              <a:t>How to show respect for traditions and religions</a:t>
            </a:r>
          </a:p>
          <a:p>
            <a:r>
              <a:rPr lang="en-US" sz="1600" dirty="0"/>
              <a:t>Tourists are welcomed to get involved in local traditions and religions, it is often seen as great respect.</a:t>
            </a:r>
          </a:p>
          <a:p>
            <a:r>
              <a:rPr lang="en-US" sz="1600" dirty="0"/>
              <a:t>It can also enhance the experience of the holiday for tourists and educate them about different cultures.</a:t>
            </a:r>
          </a:p>
        </p:txBody>
      </p:sp>
      <p:sp>
        <p:nvSpPr>
          <p:cNvPr id="10" name="TextBox 9"/>
          <p:cNvSpPr txBox="1"/>
          <p:nvPr/>
        </p:nvSpPr>
        <p:spPr>
          <a:xfrm>
            <a:off x="6543450" y="4893318"/>
            <a:ext cx="3961518" cy="1569660"/>
          </a:xfrm>
          <a:prstGeom prst="rect">
            <a:avLst/>
          </a:prstGeom>
          <a:noFill/>
        </p:spPr>
        <p:txBody>
          <a:bodyPr wrap="square" rtlCol="0">
            <a:spAutoFit/>
          </a:bodyPr>
          <a:lstStyle/>
          <a:p>
            <a:r>
              <a:rPr lang="en-US" sz="1600" b="1" i="1" dirty="0"/>
              <a:t>How to avoid conflict</a:t>
            </a:r>
          </a:p>
          <a:p>
            <a:pPr marL="285750" indent="-285750">
              <a:buFont typeface="Arial" panose="020B0604020202020204" pitchFamily="34" charset="0"/>
              <a:buChar char="•"/>
            </a:pPr>
            <a:r>
              <a:rPr lang="en-US" sz="1600" dirty="0"/>
              <a:t>Follow rules for photography</a:t>
            </a:r>
          </a:p>
          <a:p>
            <a:pPr marL="285750" indent="-285750">
              <a:buFont typeface="Arial" panose="020B0604020202020204" pitchFamily="34" charset="0"/>
              <a:buChar char="•"/>
            </a:pPr>
            <a:r>
              <a:rPr lang="en-US" sz="1600" dirty="0"/>
              <a:t>Learn basic cultural mannerisms e.g. tipping etiquette</a:t>
            </a:r>
          </a:p>
          <a:p>
            <a:pPr marL="285750" indent="-285750">
              <a:buFont typeface="Arial" panose="020B0604020202020204" pitchFamily="34" charset="0"/>
              <a:buChar char="•"/>
            </a:pPr>
            <a:r>
              <a:rPr lang="en-US" sz="1600" dirty="0"/>
              <a:t>Respect local culture and religion</a:t>
            </a:r>
          </a:p>
          <a:p>
            <a:pPr marL="285750" indent="-285750">
              <a:buFont typeface="Arial" panose="020B0604020202020204" pitchFamily="34" charset="0"/>
              <a:buChar char="•"/>
            </a:pPr>
            <a:r>
              <a:rPr lang="en-US" sz="1600" dirty="0"/>
              <a:t>Make an effort to fit in</a:t>
            </a:r>
          </a:p>
        </p:txBody>
      </p:sp>
      <p:pic>
        <p:nvPicPr>
          <p:cNvPr id="11" name="Picture 10"/>
          <p:cNvPicPr>
            <a:picLocks noChangeAspect="1"/>
          </p:cNvPicPr>
          <p:nvPr/>
        </p:nvPicPr>
        <p:blipFill>
          <a:blip r:embed="rId2"/>
          <a:stretch>
            <a:fillRect/>
          </a:stretch>
        </p:blipFill>
        <p:spPr>
          <a:xfrm>
            <a:off x="5398348" y="2704382"/>
            <a:ext cx="2109022" cy="2109022"/>
          </a:xfrm>
          <a:prstGeom prst="rect">
            <a:avLst/>
          </a:prstGeom>
        </p:spPr>
      </p:pic>
      <p:pic>
        <p:nvPicPr>
          <p:cNvPr id="3" name="Picture 2"/>
          <p:cNvPicPr>
            <a:picLocks noChangeAspect="1"/>
          </p:cNvPicPr>
          <p:nvPr/>
        </p:nvPicPr>
        <p:blipFill>
          <a:blip r:embed="rId3"/>
          <a:stretch>
            <a:fillRect/>
          </a:stretch>
        </p:blipFill>
        <p:spPr>
          <a:xfrm>
            <a:off x="564562" y="1368573"/>
            <a:ext cx="1556501" cy="1556501"/>
          </a:xfrm>
          <a:prstGeom prst="rect">
            <a:avLst/>
          </a:prstGeom>
        </p:spPr>
      </p:pic>
      <p:pic>
        <p:nvPicPr>
          <p:cNvPr id="4" name="Picture 3"/>
          <p:cNvPicPr>
            <a:picLocks noChangeAspect="1"/>
          </p:cNvPicPr>
          <p:nvPr/>
        </p:nvPicPr>
        <p:blipFill>
          <a:blip r:embed="rId4"/>
          <a:stretch>
            <a:fillRect/>
          </a:stretch>
        </p:blipFill>
        <p:spPr>
          <a:xfrm>
            <a:off x="9225616" y="183992"/>
            <a:ext cx="2143125" cy="2143125"/>
          </a:xfrm>
          <a:prstGeom prst="rect">
            <a:avLst/>
          </a:prstGeom>
        </p:spPr>
      </p:pic>
    </p:spTree>
    <p:extLst>
      <p:ext uri="{BB962C8B-B14F-4D97-AF65-F5344CB8AC3E}">
        <p14:creationId xmlns:p14="http://schemas.microsoft.com/office/powerpoint/2010/main" val="2914921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2775" y="3616045"/>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TextBox 16"/>
          <p:cNvSpPr txBox="1"/>
          <p:nvPr/>
        </p:nvSpPr>
        <p:spPr>
          <a:xfrm>
            <a:off x="370367" y="1089902"/>
            <a:ext cx="2904459" cy="2062103"/>
          </a:xfrm>
          <a:prstGeom prst="rect">
            <a:avLst/>
          </a:prstGeom>
          <a:noFill/>
        </p:spPr>
        <p:txBody>
          <a:bodyPr wrap="square" rtlCol="0">
            <a:spAutoFit/>
          </a:bodyPr>
          <a:lstStyle/>
          <a:p>
            <a:r>
              <a:rPr lang="en-US" sz="1600" b="1" i="1" dirty="0"/>
              <a:t>Transport</a:t>
            </a:r>
          </a:p>
          <a:p>
            <a:r>
              <a:rPr lang="en-US" sz="1600" dirty="0"/>
              <a:t>Improving roads, trams, airports and railways benefits locals and tourists.</a:t>
            </a:r>
          </a:p>
          <a:p>
            <a:r>
              <a:rPr lang="en-US" sz="1600" dirty="0"/>
              <a:t>Local people can get to work more quickly and easily.</a:t>
            </a:r>
          </a:p>
          <a:p>
            <a:r>
              <a:rPr lang="en-US" sz="1600" dirty="0"/>
              <a:t>Good transport will attract more visitors.</a:t>
            </a:r>
          </a:p>
        </p:txBody>
      </p:sp>
      <p:sp>
        <p:nvSpPr>
          <p:cNvPr id="7" name="TextBox 6"/>
          <p:cNvSpPr txBox="1"/>
          <p:nvPr/>
        </p:nvSpPr>
        <p:spPr>
          <a:xfrm>
            <a:off x="7850370" y="2142127"/>
            <a:ext cx="2987752" cy="338554"/>
          </a:xfrm>
          <a:prstGeom prst="rect">
            <a:avLst/>
          </a:prstGeom>
          <a:noFill/>
        </p:spPr>
        <p:txBody>
          <a:bodyPr wrap="square" rtlCol="0">
            <a:spAutoFit/>
          </a:bodyPr>
          <a:lstStyle/>
          <a:p>
            <a:r>
              <a:rPr lang="en-US" sz="1600" b="1" i="1" dirty="0"/>
              <a:t>Buildings</a:t>
            </a:r>
            <a:r>
              <a:rPr lang="en-US" sz="1600" dirty="0"/>
              <a:t> </a:t>
            </a:r>
          </a:p>
        </p:txBody>
      </p:sp>
      <p:sp>
        <p:nvSpPr>
          <p:cNvPr id="8" name="TextBox 7"/>
          <p:cNvSpPr txBox="1"/>
          <p:nvPr/>
        </p:nvSpPr>
        <p:spPr>
          <a:xfrm>
            <a:off x="3811768" y="1213012"/>
            <a:ext cx="2927500" cy="1815882"/>
          </a:xfrm>
          <a:prstGeom prst="rect">
            <a:avLst/>
          </a:prstGeom>
          <a:noFill/>
        </p:spPr>
        <p:txBody>
          <a:bodyPr wrap="square" rtlCol="0">
            <a:spAutoFit/>
          </a:bodyPr>
          <a:lstStyle/>
          <a:p>
            <a:r>
              <a:rPr lang="en-US" sz="1600" b="1" i="1" dirty="0"/>
              <a:t>Telecommunications networks</a:t>
            </a:r>
          </a:p>
          <a:p>
            <a:r>
              <a:rPr lang="en-US" sz="1600" dirty="0"/>
              <a:t>When people go on holiday they like to share pictures of their experiences. Having a good Wi-Fi connection can help local people to access products, jobs, trade etc. </a:t>
            </a:r>
          </a:p>
        </p:txBody>
      </p:sp>
      <p:sp>
        <p:nvSpPr>
          <p:cNvPr id="10" name="TextBox 9"/>
          <p:cNvSpPr txBox="1"/>
          <p:nvPr/>
        </p:nvSpPr>
        <p:spPr>
          <a:xfrm>
            <a:off x="7850370" y="1753614"/>
            <a:ext cx="2987752" cy="338554"/>
          </a:xfrm>
          <a:prstGeom prst="rect">
            <a:avLst/>
          </a:prstGeom>
          <a:noFill/>
        </p:spPr>
        <p:txBody>
          <a:bodyPr wrap="square" rtlCol="0">
            <a:spAutoFit/>
          </a:bodyPr>
          <a:lstStyle/>
          <a:p>
            <a:r>
              <a:rPr lang="en-US" sz="1600" b="1" i="1" dirty="0"/>
              <a:t>Power supply</a:t>
            </a:r>
          </a:p>
        </p:txBody>
      </p:sp>
      <p:sp>
        <p:nvSpPr>
          <p:cNvPr id="11" name="TextBox 10"/>
          <p:cNvSpPr txBox="1"/>
          <p:nvPr/>
        </p:nvSpPr>
        <p:spPr>
          <a:xfrm>
            <a:off x="7850370" y="1334325"/>
            <a:ext cx="2987752" cy="584775"/>
          </a:xfrm>
          <a:prstGeom prst="rect">
            <a:avLst/>
          </a:prstGeom>
          <a:noFill/>
        </p:spPr>
        <p:txBody>
          <a:bodyPr wrap="square" rtlCol="0">
            <a:spAutoFit/>
          </a:bodyPr>
          <a:lstStyle/>
          <a:p>
            <a:r>
              <a:rPr lang="en-US" sz="1600" b="1" i="1" dirty="0"/>
              <a:t>Water and sewerage systems</a:t>
            </a:r>
          </a:p>
          <a:p>
            <a:r>
              <a:rPr lang="en-US" sz="1600" b="1" i="1" dirty="0"/>
              <a:t> </a:t>
            </a:r>
          </a:p>
        </p:txBody>
      </p:sp>
      <p:sp>
        <p:nvSpPr>
          <p:cNvPr id="12" name="Title 1"/>
          <p:cNvSpPr txBox="1">
            <a:spLocks/>
          </p:cNvSpPr>
          <p:nvPr/>
        </p:nvSpPr>
        <p:spPr>
          <a:xfrm>
            <a:off x="242775" y="-107828"/>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ln w="0"/>
                <a:effectLst>
                  <a:outerShdw blurRad="38100" dist="19050" dir="2700000" algn="tl" rotWithShape="0">
                    <a:schemeClr val="dk1">
                      <a:alpha val="40000"/>
                    </a:schemeClr>
                  </a:outerShdw>
                </a:effectLst>
              </a:rPr>
              <a:t>How infrastructure development can benefit local people </a:t>
            </a:r>
          </a:p>
        </p:txBody>
      </p:sp>
      <p:sp>
        <p:nvSpPr>
          <p:cNvPr id="13" name="Title 1"/>
          <p:cNvSpPr txBox="1">
            <a:spLocks/>
          </p:cNvSpPr>
          <p:nvPr/>
        </p:nvSpPr>
        <p:spPr>
          <a:xfrm>
            <a:off x="242775" y="2944721"/>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ln w="0"/>
                <a:effectLst>
                  <a:outerShdw blurRad="38100" dist="19050" dir="2700000" algn="tl" rotWithShape="0">
                    <a:schemeClr val="dk1">
                      <a:alpha val="40000"/>
                    </a:schemeClr>
                  </a:outerShdw>
                </a:effectLst>
              </a:rPr>
              <a:t>Benefits of Partnership projects</a:t>
            </a:r>
          </a:p>
        </p:txBody>
      </p:sp>
      <p:cxnSp>
        <p:nvCxnSpPr>
          <p:cNvPr id="14" name="Straight Arrow Connector 13"/>
          <p:cNvCxnSpPr/>
          <p:nvPr/>
        </p:nvCxnSpPr>
        <p:spPr>
          <a:xfrm flipH="1">
            <a:off x="2140684" y="867912"/>
            <a:ext cx="559982" cy="44397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5231665" y="827664"/>
            <a:ext cx="8416" cy="48422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917471" y="1006854"/>
            <a:ext cx="717477" cy="407209"/>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70367" y="3986438"/>
            <a:ext cx="6115493" cy="584775"/>
          </a:xfrm>
          <a:prstGeom prst="rect">
            <a:avLst/>
          </a:prstGeom>
          <a:noFill/>
        </p:spPr>
        <p:txBody>
          <a:bodyPr wrap="square" rtlCol="0">
            <a:spAutoFit/>
          </a:bodyPr>
          <a:lstStyle/>
          <a:p>
            <a:r>
              <a:rPr lang="en-US" sz="1600" dirty="0"/>
              <a:t>Having the support of the local community is essential for any business to succeed. Without the support of locals, conflict could quickly arise. </a:t>
            </a:r>
          </a:p>
        </p:txBody>
      </p:sp>
      <p:sp>
        <p:nvSpPr>
          <p:cNvPr id="19" name="TextBox 18"/>
          <p:cNvSpPr txBox="1"/>
          <p:nvPr/>
        </p:nvSpPr>
        <p:spPr>
          <a:xfrm>
            <a:off x="557318" y="4784835"/>
            <a:ext cx="542526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Increase in profits and money earned from tourism</a:t>
            </a:r>
          </a:p>
          <a:p>
            <a:pPr marL="285750" indent="-285750">
              <a:buFont typeface="Arial" panose="020B0604020202020204" pitchFamily="34" charset="0"/>
              <a:buChar char="•"/>
            </a:pPr>
            <a:r>
              <a:rPr lang="en-US" sz="1600" dirty="0"/>
              <a:t>Jobs created</a:t>
            </a:r>
          </a:p>
          <a:p>
            <a:pPr marL="285750" indent="-285750">
              <a:buFont typeface="Arial" panose="020B0604020202020204" pitchFamily="34" charset="0"/>
              <a:buChar char="•"/>
            </a:pPr>
            <a:r>
              <a:rPr lang="en-US" sz="1600" dirty="0"/>
              <a:t>Improved visitor experience</a:t>
            </a:r>
          </a:p>
          <a:p>
            <a:pPr marL="285750" indent="-285750">
              <a:buFont typeface="Arial" panose="020B0604020202020204" pitchFamily="34" charset="0"/>
              <a:buChar char="•"/>
            </a:pPr>
            <a:r>
              <a:rPr lang="en-US" sz="1600" dirty="0"/>
              <a:t>Alternative source of income for local people</a:t>
            </a:r>
          </a:p>
          <a:p>
            <a:pPr marL="285750" indent="-285750">
              <a:buFont typeface="Arial" panose="020B0604020202020204" pitchFamily="34" charset="0"/>
              <a:buChar char="•"/>
            </a:pPr>
            <a:r>
              <a:rPr lang="en-US" sz="1600" dirty="0"/>
              <a:t>Less risk to the environment- conservation</a:t>
            </a:r>
          </a:p>
        </p:txBody>
      </p:sp>
      <p:pic>
        <p:nvPicPr>
          <p:cNvPr id="3" name="Picture 2"/>
          <p:cNvPicPr>
            <a:picLocks noChangeAspect="1"/>
          </p:cNvPicPr>
          <p:nvPr/>
        </p:nvPicPr>
        <p:blipFill rotWithShape="1">
          <a:blip r:embed="rId2"/>
          <a:srcRect b="7155"/>
          <a:stretch/>
        </p:blipFill>
        <p:spPr>
          <a:xfrm>
            <a:off x="8663189" y="2590424"/>
            <a:ext cx="2988817" cy="1790312"/>
          </a:xfrm>
          <a:prstGeom prst="rect">
            <a:avLst/>
          </a:prstGeom>
        </p:spPr>
      </p:pic>
      <p:pic>
        <p:nvPicPr>
          <p:cNvPr id="20" name="Picture 19"/>
          <p:cNvPicPr>
            <a:picLocks noChangeAspect="1"/>
          </p:cNvPicPr>
          <p:nvPr/>
        </p:nvPicPr>
        <p:blipFill>
          <a:blip r:embed="rId3"/>
          <a:stretch>
            <a:fillRect/>
          </a:stretch>
        </p:blipFill>
        <p:spPr>
          <a:xfrm>
            <a:off x="6369455" y="4571213"/>
            <a:ext cx="2109022" cy="2109022"/>
          </a:xfrm>
          <a:prstGeom prst="rect">
            <a:avLst/>
          </a:prstGeom>
        </p:spPr>
      </p:pic>
      <p:pic>
        <p:nvPicPr>
          <p:cNvPr id="4" name="Picture 3"/>
          <p:cNvPicPr>
            <a:picLocks noChangeAspect="1"/>
          </p:cNvPicPr>
          <p:nvPr/>
        </p:nvPicPr>
        <p:blipFill>
          <a:blip r:embed="rId4"/>
          <a:stretch>
            <a:fillRect/>
          </a:stretch>
        </p:blipFill>
        <p:spPr>
          <a:xfrm>
            <a:off x="9139252" y="5028619"/>
            <a:ext cx="2036690" cy="1008768"/>
          </a:xfrm>
          <a:prstGeom prst="rect">
            <a:avLst/>
          </a:prstGeom>
        </p:spPr>
      </p:pic>
    </p:spTree>
    <p:extLst>
      <p:ext uri="{BB962C8B-B14F-4D97-AF65-F5344CB8AC3E}">
        <p14:creationId xmlns:p14="http://schemas.microsoft.com/office/powerpoint/2010/main" val="256808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256" y="-1227296"/>
            <a:ext cx="9144000" cy="2387600"/>
          </a:xfrm>
        </p:spPr>
        <p:txBody>
          <a:bodyPr/>
          <a:lstStyle/>
          <a:p>
            <a:r>
              <a:rPr lang="en-US" b="1" u="sng" dirty="0"/>
              <a:t>Learning Aim C</a:t>
            </a:r>
            <a:endParaRPr lang="en-GB" b="1" u="sng" dirty="0"/>
          </a:p>
        </p:txBody>
      </p:sp>
      <p:sp>
        <p:nvSpPr>
          <p:cNvPr id="5" name="Subtitle 4"/>
          <p:cNvSpPr>
            <a:spLocks noGrp="1"/>
          </p:cNvSpPr>
          <p:nvPr>
            <p:ph type="subTitle" idx="1"/>
          </p:nvPr>
        </p:nvSpPr>
        <p:spPr>
          <a:xfrm>
            <a:off x="1063256" y="1252379"/>
            <a:ext cx="9144000" cy="1655762"/>
          </a:xfrm>
        </p:spPr>
        <p:txBody>
          <a:bodyPr/>
          <a:lstStyle/>
          <a:p>
            <a:r>
              <a:rPr lang="en-US" b="1" dirty="0"/>
              <a:t>Destination Management</a:t>
            </a:r>
          </a:p>
          <a:p>
            <a:endParaRPr lang="en-GB" b="1" dirty="0"/>
          </a:p>
        </p:txBody>
      </p:sp>
      <p:pic>
        <p:nvPicPr>
          <p:cNvPr id="6" name="Picture 5"/>
          <p:cNvPicPr>
            <a:picLocks noChangeAspect="1"/>
          </p:cNvPicPr>
          <p:nvPr/>
        </p:nvPicPr>
        <p:blipFill>
          <a:blip r:embed="rId2"/>
          <a:stretch>
            <a:fillRect/>
          </a:stretch>
        </p:blipFill>
        <p:spPr>
          <a:xfrm>
            <a:off x="2431311" y="1958300"/>
            <a:ext cx="7069209" cy="3658626"/>
          </a:xfrm>
          <a:prstGeom prst="rect">
            <a:avLst/>
          </a:prstGeom>
        </p:spPr>
      </p:pic>
      <p:pic>
        <p:nvPicPr>
          <p:cNvPr id="7" name="Picture 6"/>
          <p:cNvPicPr>
            <a:picLocks noChangeAspect="1"/>
          </p:cNvPicPr>
          <p:nvPr/>
        </p:nvPicPr>
        <p:blipFill>
          <a:blip r:embed="rId3"/>
          <a:stretch>
            <a:fillRect/>
          </a:stretch>
        </p:blipFill>
        <p:spPr>
          <a:xfrm>
            <a:off x="9500520" y="5906867"/>
            <a:ext cx="2364517" cy="831960"/>
          </a:xfrm>
          <a:prstGeom prst="rect">
            <a:avLst/>
          </a:prstGeom>
        </p:spPr>
      </p:pic>
    </p:spTree>
    <p:extLst>
      <p:ext uri="{BB962C8B-B14F-4D97-AF65-F5344CB8AC3E}">
        <p14:creationId xmlns:p14="http://schemas.microsoft.com/office/powerpoint/2010/main" val="345774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256" y="-1227296"/>
            <a:ext cx="9144000" cy="2387600"/>
          </a:xfrm>
        </p:spPr>
        <p:txBody>
          <a:bodyPr/>
          <a:lstStyle/>
          <a:p>
            <a:r>
              <a:rPr lang="en-US" b="1" u="sng" dirty="0"/>
              <a:t>Learning Aim A</a:t>
            </a:r>
            <a:endParaRPr lang="en-GB" b="1" u="sng" dirty="0"/>
          </a:p>
        </p:txBody>
      </p:sp>
      <p:sp>
        <p:nvSpPr>
          <p:cNvPr id="5" name="Subtitle 4"/>
          <p:cNvSpPr>
            <a:spLocks noGrp="1"/>
          </p:cNvSpPr>
          <p:nvPr>
            <p:ph type="subTitle" idx="1"/>
          </p:nvPr>
        </p:nvSpPr>
        <p:spPr>
          <a:xfrm>
            <a:off x="1063256" y="1252379"/>
            <a:ext cx="9144000" cy="1655762"/>
          </a:xfrm>
        </p:spPr>
        <p:txBody>
          <a:bodyPr/>
          <a:lstStyle/>
          <a:p>
            <a:r>
              <a:rPr lang="en-US" b="1" dirty="0"/>
              <a:t>Factors that influence global travel and tourism</a:t>
            </a:r>
          </a:p>
          <a:p>
            <a:endParaRPr lang="en-GB" b="1" dirty="0"/>
          </a:p>
        </p:txBody>
      </p:sp>
      <p:pic>
        <p:nvPicPr>
          <p:cNvPr id="6" name="Picture 5"/>
          <p:cNvPicPr>
            <a:picLocks noChangeAspect="1"/>
          </p:cNvPicPr>
          <p:nvPr/>
        </p:nvPicPr>
        <p:blipFill>
          <a:blip r:embed="rId2"/>
          <a:stretch>
            <a:fillRect/>
          </a:stretch>
        </p:blipFill>
        <p:spPr>
          <a:xfrm>
            <a:off x="2431311" y="1958300"/>
            <a:ext cx="7069209" cy="3658626"/>
          </a:xfrm>
          <a:prstGeom prst="rect">
            <a:avLst/>
          </a:prstGeom>
        </p:spPr>
      </p:pic>
      <p:pic>
        <p:nvPicPr>
          <p:cNvPr id="7" name="Picture 6"/>
          <p:cNvPicPr>
            <a:picLocks noChangeAspect="1"/>
          </p:cNvPicPr>
          <p:nvPr/>
        </p:nvPicPr>
        <p:blipFill>
          <a:blip r:embed="rId3"/>
          <a:stretch>
            <a:fillRect/>
          </a:stretch>
        </p:blipFill>
        <p:spPr>
          <a:xfrm>
            <a:off x="9500520" y="5906867"/>
            <a:ext cx="2364517" cy="831960"/>
          </a:xfrm>
          <a:prstGeom prst="rect">
            <a:avLst/>
          </a:prstGeom>
        </p:spPr>
      </p:pic>
    </p:spTree>
    <p:extLst>
      <p:ext uri="{BB962C8B-B14F-4D97-AF65-F5344CB8AC3E}">
        <p14:creationId xmlns:p14="http://schemas.microsoft.com/office/powerpoint/2010/main" val="59918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Tourism Development</a:t>
            </a:r>
          </a:p>
          <a:p>
            <a:r>
              <a:rPr lang="en-US" sz="2800" b="1" u="sng" dirty="0">
                <a:ln w="0"/>
                <a:effectLst>
                  <a:outerShdw blurRad="38100" dist="19050" dir="2700000" algn="tl" rotWithShape="0">
                    <a:schemeClr val="dk1">
                      <a:alpha val="40000"/>
                    </a:schemeClr>
                  </a:outerShdw>
                </a:effectLst>
              </a:rPr>
              <a:t>Butler’s Tourism Area Life Cycle (TALC) Model</a:t>
            </a:r>
          </a:p>
        </p:txBody>
      </p:sp>
      <p:sp>
        <p:nvSpPr>
          <p:cNvPr id="5" name="TextBox 4"/>
          <p:cNvSpPr txBox="1"/>
          <p:nvPr/>
        </p:nvSpPr>
        <p:spPr>
          <a:xfrm>
            <a:off x="177208" y="1027814"/>
            <a:ext cx="7492409" cy="5909310"/>
          </a:xfrm>
          <a:prstGeom prst="rect">
            <a:avLst/>
          </a:prstGeom>
          <a:noFill/>
        </p:spPr>
        <p:txBody>
          <a:bodyPr wrap="square" rtlCol="0">
            <a:spAutoFit/>
          </a:bodyPr>
          <a:lstStyle/>
          <a:p>
            <a:r>
              <a:rPr lang="en-US" sz="1400" b="1" dirty="0"/>
              <a:t>Exploration</a:t>
            </a:r>
          </a:p>
          <a:p>
            <a:r>
              <a:rPr lang="en-US" sz="1400" dirty="0"/>
              <a:t>Tourism is very small scale and low key.</a:t>
            </a:r>
          </a:p>
          <a:p>
            <a:r>
              <a:rPr lang="en-US" sz="1400" dirty="0"/>
              <a:t>When small numbers of people visit an area because of something unique like an amazing feature such as a beach.</a:t>
            </a:r>
          </a:p>
          <a:p>
            <a:endParaRPr lang="en-US" sz="1400" dirty="0"/>
          </a:p>
          <a:p>
            <a:r>
              <a:rPr lang="en-US" sz="1400" b="1" dirty="0"/>
              <a:t>Involvement </a:t>
            </a:r>
          </a:p>
          <a:p>
            <a:r>
              <a:rPr lang="en-US" sz="1400" dirty="0"/>
              <a:t>When the local population begins to respond to the needs of visitors by introducing local amenities such as hotels and restaurants etc.</a:t>
            </a:r>
          </a:p>
          <a:p>
            <a:endParaRPr lang="en-US" sz="1400" dirty="0"/>
          </a:p>
          <a:p>
            <a:r>
              <a:rPr lang="en-US" sz="1400" b="1" dirty="0"/>
              <a:t>Development</a:t>
            </a:r>
          </a:p>
          <a:p>
            <a:r>
              <a:rPr lang="en-US" sz="1400" dirty="0"/>
              <a:t>When tour operators notice the potential of an area for tourism. The number of visitors begins to rise. Locations are promoted as a tourist destination.</a:t>
            </a:r>
          </a:p>
          <a:p>
            <a:endParaRPr lang="en-US" sz="1400" dirty="0"/>
          </a:p>
          <a:p>
            <a:r>
              <a:rPr lang="en-US" sz="1400" b="1" dirty="0"/>
              <a:t>Consolidation</a:t>
            </a:r>
          </a:p>
          <a:p>
            <a:r>
              <a:rPr lang="en-US" sz="1400" dirty="0"/>
              <a:t>When tourism becomes part of the area. Local people are employed in the industry, visitor numbers grow steadily. Older amenities may become dated and untidy. Some destinations risk becoming unattractive to visitors and unpopular.</a:t>
            </a:r>
          </a:p>
          <a:p>
            <a:endParaRPr lang="en-US" sz="1400" b="1" dirty="0"/>
          </a:p>
          <a:p>
            <a:r>
              <a:rPr lang="en-US" sz="1400" b="1" dirty="0"/>
              <a:t>Stagnation</a:t>
            </a:r>
          </a:p>
          <a:p>
            <a:r>
              <a:rPr lang="en-US" sz="1400" dirty="0"/>
              <a:t>The number of visitors starts to drop, often due to a negative image of the destination. Leads to a loss of business for local people, some may have to close.</a:t>
            </a:r>
          </a:p>
          <a:p>
            <a:endParaRPr lang="en-US" sz="1400" dirty="0"/>
          </a:p>
          <a:p>
            <a:r>
              <a:rPr lang="en-US" sz="1400" b="1" dirty="0"/>
              <a:t>Decline or Rejuvenation </a:t>
            </a:r>
          </a:p>
          <a:p>
            <a:r>
              <a:rPr lang="en-US" sz="1400" dirty="0"/>
              <a:t>Decline is causes by visitor numbers dropping dramatically. Those who do visit only do so because it is cheap. Smaller hotels close. Area becomes run down.</a:t>
            </a:r>
          </a:p>
          <a:p>
            <a:r>
              <a:rPr lang="en-US" sz="1400" dirty="0"/>
              <a:t>Rejuvenation is an investment to ‘smarten’ up local features and re-invent the destination to try to attract visitors again.</a:t>
            </a:r>
          </a:p>
        </p:txBody>
      </p:sp>
      <p:pic>
        <p:nvPicPr>
          <p:cNvPr id="7" name="Picture 6"/>
          <p:cNvPicPr>
            <a:picLocks noChangeAspect="1"/>
          </p:cNvPicPr>
          <p:nvPr/>
        </p:nvPicPr>
        <p:blipFill>
          <a:blip r:embed="rId2"/>
          <a:stretch>
            <a:fillRect/>
          </a:stretch>
        </p:blipFill>
        <p:spPr>
          <a:xfrm>
            <a:off x="7669617" y="758457"/>
            <a:ext cx="4269841" cy="5193358"/>
          </a:xfrm>
          <a:prstGeom prst="rect">
            <a:avLst/>
          </a:prstGeom>
        </p:spPr>
      </p:pic>
    </p:spTree>
    <p:extLst>
      <p:ext uri="{BB962C8B-B14F-4D97-AF65-F5344CB8AC3E}">
        <p14:creationId xmlns:p14="http://schemas.microsoft.com/office/powerpoint/2010/main" val="130339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Emerging Destinations</a:t>
            </a:r>
          </a:p>
        </p:txBody>
      </p:sp>
      <p:sp>
        <p:nvSpPr>
          <p:cNvPr id="3" name="TextBox 2"/>
          <p:cNvSpPr txBox="1"/>
          <p:nvPr/>
        </p:nvSpPr>
        <p:spPr>
          <a:xfrm>
            <a:off x="233916" y="1006549"/>
            <a:ext cx="3381154" cy="1569660"/>
          </a:xfrm>
          <a:prstGeom prst="rect">
            <a:avLst/>
          </a:prstGeom>
          <a:noFill/>
        </p:spPr>
        <p:txBody>
          <a:bodyPr wrap="square" rtlCol="0">
            <a:spAutoFit/>
          </a:bodyPr>
          <a:lstStyle/>
          <a:p>
            <a:r>
              <a:rPr lang="en-US" sz="1600" dirty="0"/>
              <a:t>These are locations that have grown in popularity over the last ten years and have seen a growth rate of visitor arrivals of over 4% year on year. </a:t>
            </a:r>
          </a:p>
          <a:p>
            <a:r>
              <a:rPr lang="en-US" sz="1600" dirty="0"/>
              <a:t>Offer a different kind of holiday experience.</a:t>
            </a:r>
            <a:endParaRPr lang="en-GB" sz="1600" dirty="0"/>
          </a:p>
        </p:txBody>
      </p:sp>
      <p:sp>
        <p:nvSpPr>
          <p:cNvPr id="4" name="TextBox 3"/>
          <p:cNvSpPr txBox="1"/>
          <p:nvPr/>
        </p:nvSpPr>
        <p:spPr>
          <a:xfrm>
            <a:off x="233916" y="2601432"/>
            <a:ext cx="2955852" cy="4031873"/>
          </a:xfrm>
          <a:prstGeom prst="rect">
            <a:avLst/>
          </a:prstGeom>
          <a:noFill/>
        </p:spPr>
        <p:txBody>
          <a:bodyPr wrap="square" rtlCol="0">
            <a:spAutoFit/>
          </a:bodyPr>
          <a:lstStyle/>
          <a:p>
            <a:r>
              <a:rPr lang="en-US" sz="1600" b="1" dirty="0"/>
              <a:t>Characteristics</a:t>
            </a:r>
          </a:p>
          <a:p>
            <a:endParaRPr lang="en-US" sz="1600" b="1" dirty="0"/>
          </a:p>
          <a:p>
            <a:pPr marL="285750" indent="-285750">
              <a:buFont typeface="Arial" panose="020B0604020202020204" pitchFamily="34" charset="0"/>
              <a:buChar char="•"/>
            </a:pPr>
            <a:r>
              <a:rPr lang="en-US" sz="1600" dirty="0"/>
              <a:t>Visitors that seek adventure</a:t>
            </a:r>
          </a:p>
          <a:p>
            <a:pPr marL="285750" indent="-285750">
              <a:buFont typeface="Arial" panose="020B0604020202020204" pitchFamily="34" charset="0"/>
              <a:buChar char="•"/>
            </a:pPr>
            <a:r>
              <a:rPr lang="en-US" sz="1600" dirty="0"/>
              <a:t>Difficult to access from overseas</a:t>
            </a:r>
          </a:p>
          <a:p>
            <a:pPr marL="285750" indent="-285750">
              <a:buFont typeface="Arial" panose="020B0604020202020204" pitchFamily="34" charset="0"/>
              <a:buChar char="•"/>
            </a:pPr>
            <a:r>
              <a:rPr lang="en-US" sz="1600" dirty="0"/>
              <a:t>Underdeveloped transport links</a:t>
            </a:r>
          </a:p>
          <a:p>
            <a:pPr marL="285750" indent="-285750">
              <a:buFont typeface="Arial" panose="020B0604020202020204" pitchFamily="34" charset="0"/>
              <a:buChar char="•"/>
            </a:pPr>
            <a:r>
              <a:rPr lang="en-US" sz="1600" dirty="0"/>
              <a:t>Basic infrastructure</a:t>
            </a:r>
          </a:p>
          <a:p>
            <a:pPr marL="285750" indent="-285750">
              <a:buFont typeface="Arial" panose="020B0604020202020204" pitchFamily="34" charset="0"/>
              <a:buChar char="•"/>
            </a:pPr>
            <a:r>
              <a:rPr lang="en-US" sz="1600" dirty="0"/>
              <a:t>Access to basic healthcare and education</a:t>
            </a:r>
          </a:p>
          <a:p>
            <a:pPr marL="285750" indent="-285750">
              <a:buFont typeface="Arial" panose="020B0604020202020204" pitchFamily="34" charset="0"/>
              <a:buChar char="•"/>
            </a:pPr>
            <a:r>
              <a:rPr lang="en-US" sz="1600" dirty="0"/>
              <a:t>Unspoilt natural and cultural features</a:t>
            </a:r>
          </a:p>
          <a:p>
            <a:pPr marL="285750" indent="-285750">
              <a:buFont typeface="Arial" panose="020B0604020202020204" pitchFamily="34" charset="0"/>
              <a:buChar char="•"/>
            </a:pPr>
            <a:r>
              <a:rPr lang="en-US" sz="1600" dirty="0"/>
              <a:t>Traditional lifestyles</a:t>
            </a:r>
          </a:p>
          <a:p>
            <a:pPr marL="285750" indent="-285750">
              <a:buFont typeface="Arial" panose="020B0604020202020204" pitchFamily="34" charset="0"/>
              <a:buChar char="•"/>
            </a:pPr>
            <a:r>
              <a:rPr lang="en-US" sz="1600" dirty="0"/>
              <a:t>Low volumes of visitors</a:t>
            </a:r>
          </a:p>
          <a:p>
            <a:pPr marL="285750" indent="-285750">
              <a:buFont typeface="Arial" panose="020B0604020202020204" pitchFamily="34" charset="0"/>
              <a:buChar char="•"/>
            </a:pPr>
            <a:endParaRPr lang="en-US" sz="1600" dirty="0"/>
          </a:p>
          <a:p>
            <a:r>
              <a:rPr lang="en-US" sz="1600" dirty="0"/>
              <a:t>E.g. Baku, Azerbaijan</a:t>
            </a:r>
          </a:p>
        </p:txBody>
      </p:sp>
      <p:sp>
        <p:nvSpPr>
          <p:cNvPr id="8" name="Title 1"/>
          <p:cNvSpPr txBox="1">
            <a:spLocks/>
          </p:cNvSpPr>
          <p:nvPr/>
        </p:nvSpPr>
        <p:spPr>
          <a:xfrm>
            <a:off x="3847212"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Mature Destinations</a:t>
            </a:r>
          </a:p>
        </p:txBody>
      </p:sp>
      <p:sp>
        <p:nvSpPr>
          <p:cNvPr id="9" name="TextBox 8"/>
          <p:cNvSpPr txBox="1"/>
          <p:nvPr/>
        </p:nvSpPr>
        <p:spPr>
          <a:xfrm>
            <a:off x="3965944" y="1006549"/>
            <a:ext cx="2955852" cy="1077218"/>
          </a:xfrm>
          <a:prstGeom prst="rect">
            <a:avLst/>
          </a:prstGeom>
          <a:noFill/>
        </p:spPr>
        <p:txBody>
          <a:bodyPr wrap="square" rtlCol="0">
            <a:spAutoFit/>
          </a:bodyPr>
          <a:lstStyle/>
          <a:p>
            <a:r>
              <a:rPr lang="en-US" sz="1600" dirty="0"/>
              <a:t>These destinations have been popular for well over 20 years and have seen tourism develop and grow over this time.</a:t>
            </a:r>
            <a:endParaRPr lang="en-GB" sz="1600" dirty="0"/>
          </a:p>
        </p:txBody>
      </p:sp>
      <p:sp>
        <p:nvSpPr>
          <p:cNvPr id="10" name="TextBox 9"/>
          <p:cNvSpPr txBox="1"/>
          <p:nvPr/>
        </p:nvSpPr>
        <p:spPr>
          <a:xfrm>
            <a:off x="4043916" y="2724542"/>
            <a:ext cx="2799907" cy="3785652"/>
          </a:xfrm>
          <a:prstGeom prst="rect">
            <a:avLst/>
          </a:prstGeom>
          <a:noFill/>
        </p:spPr>
        <p:txBody>
          <a:bodyPr wrap="square" rtlCol="0">
            <a:spAutoFit/>
          </a:bodyPr>
          <a:lstStyle/>
          <a:p>
            <a:r>
              <a:rPr lang="en-US" sz="1600" b="1" dirty="0"/>
              <a:t>Characteristics</a:t>
            </a:r>
          </a:p>
          <a:p>
            <a:endParaRPr lang="en-US" sz="1600" b="1" dirty="0"/>
          </a:p>
          <a:p>
            <a:pPr marL="285750" indent="-285750">
              <a:buFont typeface="Arial" panose="020B0604020202020204" pitchFamily="34" charset="0"/>
              <a:buChar char="•"/>
            </a:pPr>
            <a:r>
              <a:rPr lang="en-US" sz="1600" dirty="0"/>
              <a:t>Mass tourism</a:t>
            </a:r>
          </a:p>
          <a:p>
            <a:pPr marL="285750" indent="-285750">
              <a:buFont typeface="Arial" panose="020B0604020202020204" pitchFamily="34" charset="0"/>
              <a:buChar char="•"/>
            </a:pPr>
            <a:r>
              <a:rPr lang="en-US" sz="1600" dirty="0"/>
              <a:t>Good transport links</a:t>
            </a:r>
          </a:p>
          <a:p>
            <a:pPr marL="285750" indent="-285750">
              <a:buFont typeface="Arial" panose="020B0604020202020204" pitchFamily="34" charset="0"/>
              <a:buChar char="•"/>
            </a:pPr>
            <a:r>
              <a:rPr lang="en-US" sz="1600" dirty="0"/>
              <a:t>Developed infrastructure</a:t>
            </a:r>
          </a:p>
          <a:p>
            <a:pPr marL="285750" indent="-285750">
              <a:buFont typeface="Arial" panose="020B0604020202020204" pitchFamily="34" charset="0"/>
              <a:buChar char="•"/>
            </a:pPr>
            <a:r>
              <a:rPr lang="en-US" sz="1600" dirty="0"/>
              <a:t>Established tourist season</a:t>
            </a:r>
          </a:p>
          <a:p>
            <a:pPr marL="285750" indent="-285750">
              <a:buFont typeface="Arial" panose="020B0604020202020204" pitchFamily="34" charset="0"/>
              <a:buChar char="•"/>
            </a:pPr>
            <a:r>
              <a:rPr lang="en-US" sz="1600" dirty="0"/>
              <a:t>Reliance on tourism as a main source of income</a:t>
            </a:r>
          </a:p>
          <a:p>
            <a:pPr marL="285750" indent="-285750">
              <a:buFont typeface="Arial" panose="020B0604020202020204" pitchFamily="34" charset="0"/>
              <a:buChar char="•"/>
            </a:pPr>
            <a:r>
              <a:rPr lang="en-US" sz="1600" dirty="0"/>
              <a:t>Well advertised and marketed</a:t>
            </a:r>
          </a:p>
          <a:p>
            <a:pPr marL="285750" indent="-285750">
              <a:buFont typeface="Arial" panose="020B0604020202020204" pitchFamily="34" charset="0"/>
              <a:buChar char="•"/>
            </a:pPr>
            <a:r>
              <a:rPr lang="en-US" sz="1600" dirty="0"/>
              <a:t>Conflict between the local community and tourists</a:t>
            </a:r>
          </a:p>
          <a:p>
            <a:pPr marL="285750" indent="-285750">
              <a:buFont typeface="Arial" panose="020B0604020202020204" pitchFamily="34" charset="0"/>
              <a:buChar char="•"/>
            </a:pPr>
            <a:endParaRPr lang="en-US" sz="1600" dirty="0"/>
          </a:p>
          <a:p>
            <a:r>
              <a:rPr lang="en-US" sz="1600" dirty="0"/>
              <a:t>E.g. Marbella, Costa del Sol, Spain</a:t>
            </a:r>
          </a:p>
        </p:txBody>
      </p:sp>
      <p:pic>
        <p:nvPicPr>
          <p:cNvPr id="13" name="Picture 12"/>
          <p:cNvPicPr>
            <a:picLocks noChangeAspect="1"/>
          </p:cNvPicPr>
          <p:nvPr/>
        </p:nvPicPr>
        <p:blipFill>
          <a:blip r:embed="rId2"/>
          <a:stretch>
            <a:fillRect/>
          </a:stretch>
        </p:blipFill>
        <p:spPr>
          <a:xfrm>
            <a:off x="8038215" y="350710"/>
            <a:ext cx="3261424" cy="1914556"/>
          </a:xfrm>
          <a:prstGeom prst="rect">
            <a:avLst/>
          </a:prstGeom>
        </p:spPr>
      </p:pic>
      <p:pic>
        <p:nvPicPr>
          <p:cNvPr id="14" name="Picture 13"/>
          <p:cNvPicPr>
            <a:picLocks noChangeAspect="1"/>
          </p:cNvPicPr>
          <p:nvPr/>
        </p:nvPicPr>
        <p:blipFill>
          <a:blip r:embed="rId3"/>
          <a:stretch>
            <a:fillRect/>
          </a:stretch>
        </p:blipFill>
        <p:spPr>
          <a:xfrm>
            <a:off x="8112663" y="2546123"/>
            <a:ext cx="3112527" cy="2071245"/>
          </a:xfrm>
          <a:prstGeom prst="rect">
            <a:avLst/>
          </a:prstGeom>
        </p:spPr>
      </p:pic>
      <p:pic>
        <p:nvPicPr>
          <p:cNvPr id="15" name="Picture 14"/>
          <p:cNvPicPr>
            <a:picLocks noChangeAspect="1"/>
          </p:cNvPicPr>
          <p:nvPr/>
        </p:nvPicPr>
        <p:blipFill>
          <a:blip r:embed="rId4"/>
          <a:stretch>
            <a:fillRect/>
          </a:stretch>
        </p:blipFill>
        <p:spPr>
          <a:xfrm>
            <a:off x="8240176" y="4909994"/>
            <a:ext cx="2857500" cy="1600200"/>
          </a:xfrm>
          <a:prstGeom prst="rect">
            <a:avLst/>
          </a:prstGeom>
        </p:spPr>
      </p:pic>
    </p:spTree>
    <p:extLst>
      <p:ext uri="{BB962C8B-B14F-4D97-AF65-F5344CB8AC3E}">
        <p14:creationId xmlns:p14="http://schemas.microsoft.com/office/powerpoint/2010/main" val="364957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Partnerships</a:t>
            </a:r>
          </a:p>
        </p:txBody>
      </p:sp>
      <p:sp>
        <p:nvSpPr>
          <p:cNvPr id="3" name="TextBox 2"/>
          <p:cNvSpPr txBox="1"/>
          <p:nvPr/>
        </p:nvSpPr>
        <p:spPr>
          <a:xfrm>
            <a:off x="205562" y="901557"/>
            <a:ext cx="11433545" cy="1754326"/>
          </a:xfrm>
          <a:prstGeom prst="rect">
            <a:avLst/>
          </a:prstGeom>
          <a:noFill/>
        </p:spPr>
        <p:txBody>
          <a:bodyPr wrap="square" rtlCol="0">
            <a:spAutoFit/>
          </a:bodyPr>
          <a:lstStyle/>
          <a:p>
            <a:r>
              <a:rPr lang="en-US" dirty="0"/>
              <a:t>Partnerships are essential for travel and tourism organisations.</a:t>
            </a:r>
          </a:p>
          <a:p>
            <a:r>
              <a:rPr lang="en-US" dirty="0"/>
              <a:t>Effective partnerships can help an organisation gain an advantage over others through sharing costs and working together on projects and ideas.</a:t>
            </a:r>
          </a:p>
          <a:p>
            <a:endParaRPr lang="en-US" dirty="0"/>
          </a:p>
          <a:p>
            <a:r>
              <a:rPr lang="en-US" dirty="0"/>
              <a:t>Public-Private sector partnerships- PPP’s </a:t>
            </a:r>
          </a:p>
          <a:p>
            <a:endParaRPr lang="en-US" dirty="0"/>
          </a:p>
        </p:txBody>
      </p:sp>
      <p:sp>
        <p:nvSpPr>
          <p:cNvPr id="6" name="TextBox 5"/>
          <p:cNvSpPr txBox="1"/>
          <p:nvPr/>
        </p:nvSpPr>
        <p:spPr>
          <a:xfrm>
            <a:off x="330025" y="3312065"/>
            <a:ext cx="4593265" cy="2031325"/>
          </a:xfrm>
          <a:prstGeom prst="rect">
            <a:avLst/>
          </a:prstGeom>
          <a:noFill/>
        </p:spPr>
        <p:txBody>
          <a:bodyPr wrap="square" rtlCol="0">
            <a:spAutoFit/>
          </a:bodyPr>
          <a:lstStyle/>
          <a:p>
            <a:r>
              <a:rPr lang="en-US" b="1" i="1" dirty="0"/>
              <a:t>Advantages</a:t>
            </a:r>
          </a:p>
          <a:p>
            <a:pPr marL="285750" indent="-285750">
              <a:buFont typeface="Arial" panose="020B0604020202020204" pitchFamily="34" charset="0"/>
              <a:buChar char="•"/>
            </a:pPr>
            <a:r>
              <a:rPr lang="en-US" dirty="0"/>
              <a:t>Shared resources, skills and expertise</a:t>
            </a:r>
          </a:p>
          <a:p>
            <a:pPr marL="285750" indent="-285750">
              <a:buFont typeface="Arial" panose="020B0604020202020204" pitchFamily="34" charset="0"/>
              <a:buChar char="•"/>
            </a:pPr>
            <a:r>
              <a:rPr lang="en-US" dirty="0"/>
              <a:t>New ideas</a:t>
            </a:r>
          </a:p>
          <a:p>
            <a:pPr marL="285750" indent="-285750">
              <a:buFont typeface="Arial" panose="020B0604020202020204" pitchFamily="34" charset="0"/>
              <a:buChar char="•"/>
            </a:pPr>
            <a:r>
              <a:rPr lang="en-US" dirty="0"/>
              <a:t>Shared costs</a:t>
            </a:r>
          </a:p>
          <a:p>
            <a:pPr marL="285750" indent="-285750">
              <a:buFont typeface="Arial" panose="020B0604020202020204" pitchFamily="34" charset="0"/>
              <a:buChar char="•"/>
            </a:pPr>
            <a:r>
              <a:rPr lang="en-US" dirty="0"/>
              <a:t>Increased publicity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7" name="TextBox 6"/>
          <p:cNvSpPr txBox="1"/>
          <p:nvPr/>
        </p:nvSpPr>
        <p:spPr>
          <a:xfrm>
            <a:off x="5278986" y="3312065"/>
            <a:ext cx="5319823" cy="2031325"/>
          </a:xfrm>
          <a:prstGeom prst="rect">
            <a:avLst/>
          </a:prstGeom>
          <a:noFill/>
        </p:spPr>
        <p:txBody>
          <a:bodyPr wrap="square" rtlCol="0">
            <a:spAutoFit/>
          </a:bodyPr>
          <a:lstStyle/>
          <a:p>
            <a:r>
              <a:rPr lang="en-US" b="1" i="1" dirty="0"/>
              <a:t>Disadvantages </a:t>
            </a:r>
          </a:p>
          <a:p>
            <a:pPr marL="285750" indent="-285750">
              <a:buFont typeface="Arial" panose="020B0604020202020204" pitchFamily="34" charset="0"/>
              <a:buChar char="•"/>
            </a:pPr>
            <a:r>
              <a:rPr lang="en-US" dirty="0"/>
              <a:t>Conflicting aims and priorities</a:t>
            </a:r>
          </a:p>
          <a:p>
            <a:pPr marL="285750" indent="-285750">
              <a:buFont typeface="Arial" panose="020B0604020202020204" pitchFamily="34" charset="0"/>
              <a:buChar char="•"/>
            </a:pPr>
            <a:r>
              <a:rPr lang="en-US" dirty="0"/>
              <a:t>Less flexibility</a:t>
            </a:r>
          </a:p>
          <a:p>
            <a:pPr marL="285750" indent="-285750">
              <a:buFont typeface="Arial" panose="020B0604020202020204" pitchFamily="34" charset="0"/>
              <a:buChar char="•"/>
            </a:pPr>
            <a:r>
              <a:rPr lang="en-US" dirty="0"/>
              <a:t>Slows down decision making</a:t>
            </a:r>
          </a:p>
          <a:p>
            <a:pPr marL="285750" indent="-285750">
              <a:buFont typeface="Arial" panose="020B0604020202020204" pitchFamily="34" charset="0"/>
              <a:buChar char="•"/>
            </a:pPr>
            <a:r>
              <a:rPr lang="en-US" dirty="0"/>
              <a:t>Difficulty in responding to change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8" name="Picture 7"/>
          <p:cNvPicPr>
            <a:picLocks noChangeAspect="1"/>
          </p:cNvPicPr>
          <p:nvPr/>
        </p:nvPicPr>
        <p:blipFill rotWithShape="1">
          <a:blip r:embed="rId2"/>
          <a:srcRect b="7155"/>
          <a:stretch/>
        </p:blipFill>
        <p:spPr>
          <a:xfrm>
            <a:off x="8294594" y="1760727"/>
            <a:ext cx="2988817" cy="1790312"/>
          </a:xfrm>
          <a:prstGeom prst="rect">
            <a:avLst/>
          </a:prstGeom>
        </p:spPr>
      </p:pic>
      <p:pic>
        <p:nvPicPr>
          <p:cNvPr id="4" name="Picture 3"/>
          <p:cNvPicPr>
            <a:picLocks noChangeAspect="1"/>
          </p:cNvPicPr>
          <p:nvPr/>
        </p:nvPicPr>
        <p:blipFill>
          <a:blip r:embed="rId3"/>
          <a:stretch>
            <a:fillRect/>
          </a:stretch>
        </p:blipFill>
        <p:spPr>
          <a:xfrm>
            <a:off x="1154577" y="5059855"/>
            <a:ext cx="1514610" cy="1514610"/>
          </a:xfrm>
          <a:prstGeom prst="rect">
            <a:avLst/>
          </a:prstGeom>
        </p:spPr>
      </p:pic>
      <p:pic>
        <p:nvPicPr>
          <p:cNvPr id="5" name="Picture 4"/>
          <p:cNvPicPr>
            <a:picLocks noChangeAspect="1"/>
          </p:cNvPicPr>
          <p:nvPr/>
        </p:nvPicPr>
        <p:blipFill>
          <a:blip r:embed="rId4"/>
          <a:stretch>
            <a:fillRect/>
          </a:stretch>
        </p:blipFill>
        <p:spPr>
          <a:xfrm>
            <a:off x="5747842" y="4867039"/>
            <a:ext cx="2705100" cy="1685925"/>
          </a:xfrm>
          <a:prstGeom prst="rect">
            <a:avLst/>
          </a:prstGeom>
        </p:spPr>
      </p:pic>
    </p:spTree>
    <p:extLst>
      <p:ext uri="{BB962C8B-B14F-4D97-AF65-F5344CB8AC3E}">
        <p14:creationId xmlns:p14="http://schemas.microsoft.com/office/powerpoint/2010/main" val="16595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184" y="-113414"/>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dirty="0">
                <a:ln w="0"/>
                <a:effectLst>
                  <a:outerShdw blurRad="38100" dist="19050" dir="2700000" algn="tl" rotWithShape="0">
                    <a:schemeClr val="dk1">
                      <a:alpha val="40000"/>
                    </a:schemeClr>
                  </a:outerShdw>
                </a:effectLst>
              </a:rPr>
              <a:t>Destination Management Organisations- DMO’s </a:t>
            </a:r>
          </a:p>
        </p:txBody>
      </p:sp>
      <p:sp>
        <p:nvSpPr>
          <p:cNvPr id="3" name="TextBox 2"/>
          <p:cNvSpPr txBox="1"/>
          <p:nvPr/>
        </p:nvSpPr>
        <p:spPr>
          <a:xfrm>
            <a:off x="205562" y="1120000"/>
            <a:ext cx="11433545" cy="2308324"/>
          </a:xfrm>
          <a:prstGeom prst="rect">
            <a:avLst/>
          </a:prstGeom>
          <a:noFill/>
        </p:spPr>
        <p:txBody>
          <a:bodyPr wrap="square" rtlCol="0">
            <a:spAutoFit/>
          </a:bodyPr>
          <a:lstStyle/>
          <a:p>
            <a:r>
              <a:rPr lang="en-US" dirty="0"/>
              <a:t>These are organisations that promote, manage and help to develop tourism in their area</a:t>
            </a:r>
            <a:r>
              <a:rPr lang="en-GB" dirty="0"/>
              <a:t>.</a:t>
            </a:r>
          </a:p>
          <a:p>
            <a:endParaRPr lang="en-US" dirty="0"/>
          </a:p>
          <a:p>
            <a:r>
              <a:rPr lang="en-US" dirty="0"/>
              <a:t>This can include working with a range of partners to promote different tourism activities, facilities and events within a local area.</a:t>
            </a:r>
            <a:endParaRPr lang="en-GB" dirty="0"/>
          </a:p>
          <a:p>
            <a:endParaRPr lang="en-US" dirty="0"/>
          </a:p>
          <a:p>
            <a:r>
              <a:rPr lang="en-US" dirty="0"/>
              <a:t>UK National DMO – VisitBritain</a:t>
            </a:r>
          </a:p>
          <a:p>
            <a:r>
              <a:rPr lang="en-US" dirty="0"/>
              <a:t>UK Regional DMO – Visit Cheshire</a:t>
            </a:r>
          </a:p>
          <a:p>
            <a:r>
              <a:rPr lang="en-US" dirty="0"/>
              <a:t>UK Local DMO – Visit Liverpool</a:t>
            </a:r>
          </a:p>
        </p:txBody>
      </p:sp>
      <p:pic>
        <p:nvPicPr>
          <p:cNvPr id="4" name="Picture 3"/>
          <p:cNvPicPr>
            <a:picLocks noChangeAspect="1"/>
          </p:cNvPicPr>
          <p:nvPr/>
        </p:nvPicPr>
        <p:blipFill>
          <a:blip r:embed="rId2"/>
          <a:stretch>
            <a:fillRect/>
          </a:stretch>
        </p:blipFill>
        <p:spPr>
          <a:xfrm>
            <a:off x="8657169" y="2445563"/>
            <a:ext cx="2110068" cy="1774179"/>
          </a:xfrm>
          <a:prstGeom prst="rect">
            <a:avLst/>
          </a:prstGeom>
        </p:spPr>
      </p:pic>
      <p:pic>
        <p:nvPicPr>
          <p:cNvPr id="5" name="Picture 4"/>
          <p:cNvPicPr>
            <a:picLocks noChangeAspect="1"/>
          </p:cNvPicPr>
          <p:nvPr/>
        </p:nvPicPr>
        <p:blipFill>
          <a:blip r:embed="rId3"/>
          <a:stretch>
            <a:fillRect/>
          </a:stretch>
        </p:blipFill>
        <p:spPr>
          <a:xfrm>
            <a:off x="7743382" y="5217817"/>
            <a:ext cx="3895725" cy="1171575"/>
          </a:xfrm>
          <a:prstGeom prst="rect">
            <a:avLst/>
          </a:prstGeom>
        </p:spPr>
      </p:pic>
      <p:sp>
        <p:nvSpPr>
          <p:cNvPr id="6" name="TextBox 5"/>
          <p:cNvSpPr txBox="1"/>
          <p:nvPr/>
        </p:nvSpPr>
        <p:spPr>
          <a:xfrm>
            <a:off x="297712" y="3827721"/>
            <a:ext cx="3048000" cy="2308324"/>
          </a:xfrm>
          <a:prstGeom prst="rect">
            <a:avLst/>
          </a:prstGeom>
          <a:noFill/>
        </p:spPr>
        <p:txBody>
          <a:bodyPr wrap="square" rtlCol="0">
            <a:spAutoFit/>
          </a:bodyPr>
          <a:lstStyle/>
          <a:p>
            <a:r>
              <a:rPr lang="en-US" b="1" i="1" dirty="0"/>
              <a:t>Benefits of DMO’s</a:t>
            </a:r>
          </a:p>
          <a:p>
            <a:pPr marL="285750" indent="-285750">
              <a:buFont typeface="Arial" panose="020B0604020202020204" pitchFamily="34" charset="0"/>
              <a:buChar char="•"/>
            </a:pPr>
            <a:r>
              <a:rPr lang="en-US" dirty="0"/>
              <a:t>Raising the profile of a destination</a:t>
            </a:r>
          </a:p>
          <a:p>
            <a:pPr marL="285750" indent="-285750">
              <a:buFont typeface="Arial" panose="020B0604020202020204" pitchFamily="34" charset="0"/>
              <a:buChar char="•"/>
            </a:pPr>
            <a:r>
              <a:rPr lang="en-US" dirty="0"/>
              <a:t>Launching new products</a:t>
            </a:r>
          </a:p>
          <a:p>
            <a:pPr marL="285750" indent="-285750">
              <a:buFont typeface="Arial" panose="020B0604020202020204" pitchFamily="34" charset="0"/>
              <a:buChar char="•"/>
            </a:pPr>
            <a:r>
              <a:rPr lang="en-US" dirty="0"/>
              <a:t>Marketing</a:t>
            </a:r>
          </a:p>
          <a:p>
            <a:pPr marL="285750" indent="-285750">
              <a:buFont typeface="Arial" panose="020B0604020202020204" pitchFamily="34" charset="0"/>
              <a:buChar char="•"/>
            </a:pPr>
            <a:r>
              <a:rPr lang="en-US" dirty="0"/>
              <a:t>Funding and sponsorship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7" name="Picture 6"/>
          <p:cNvPicPr>
            <a:picLocks noChangeAspect="1"/>
          </p:cNvPicPr>
          <p:nvPr/>
        </p:nvPicPr>
        <p:blipFill>
          <a:blip r:embed="rId4"/>
          <a:stretch>
            <a:fillRect/>
          </a:stretch>
        </p:blipFill>
        <p:spPr>
          <a:xfrm>
            <a:off x="5350723" y="2665806"/>
            <a:ext cx="2120421" cy="1333692"/>
          </a:xfrm>
          <a:prstGeom prst="rect">
            <a:avLst/>
          </a:prstGeom>
        </p:spPr>
      </p:pic>
      <p:pic>
        <p:nvPicPr>
          <p:cNvPr id="8" name="Picture 7"/>
          <p:cNvPicPr>
            <a:picLocks noChangeAspect="1"/>
          </p:cNvPicPr>
          <p:nvPr/>
        </p:nvPicPr>
        <p:blipFill>
          <a:blip r:embed="rId5"/>
          <a:stretch>
            <a:fillRect/>
          </a:stretch>
        </p:blipFill>
        <p:spPr>
          <a:xfrm>
            <a:off x="3632458" y="4516795"/>
            <a:ext cx="2828925" cy="1619250"/>
          </a:xfrm>
          <a:prstGeom prst="rect">
            <a:avLst/>
          </a:prstGeom>
        </p:spPr>
      </p:pic>
    </p:spTree>
    <p:extLst>
      <p:ext uri="{BB962C8B-B14F-4D97-AF65-F5344CB8AC3E}">
        <p14:creationId xmlns:p14="http://schemas.microsoft.com/office/powerpoint/2010/main" val="235447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40" y="-215925"/>
            <a:ext cx="10515600" cy="1325563"/>
          </a:xfrm>
        </p:spPr>
        <p:txBody>
          <a:bodyPr>
            <a:normAutofit/>
          </a:bodyPr>
          <a:lstStyle/>
          <a:p>
            <a:r>
              <a:rPr lang="en-US" sz="4000" b="1" u="sng" dirty="0"/>
              <a:t>Travel and Tourism Organisations</a:t>
            </a:r>
            <a:endParaRPr lang="en-GB" sz="4000" b="1" u="sng" dirty="0"/>
          </a:p>
        </p:txBody>
      </p:sp>
      <p:sp>
        <p:nvSpPr>
          <p:cNvPr id="4" name="TextBox 3"/>
          <p:cNvSpPr txBox="1"/>
          <p:nvPr/>
        </p:nvSpPr>
        <p:spPr>
          <a:xfrm>
            <a:off x="294168" y="1197935"/>
            <a:ext cx="2488019" cy="2246769"/>
          </a:xfrm>
          <a:prstGeom prst="rect">
            <a:avLst/>
          </a:prstGeom>
          <a:noFill/>
        </p:spPr>
        <p:txBody>
          <a:bodyPr wrap="square" rtlCol="0">
            <a:spAutoFit/>
          </a:bodyPr>
          <a:lstStyle/>
          <a:p>
            <a:r>
              <a:rPr lang="en-US" sz="1400" b="1" dirty="0"/>
              <a:t>Tour Operators </a:t>
            </a:r>
            <a:r>
              <a:rPr lang="en-US" sz="1400" dirty="0"/>
              <a:t>work with different organisations such as hotels and ground transport. They contract large numbers of hotel rooms and flights at discount prices and sell them to customers through travel agents.</a:t>
            </a:r>
          </a:p>
          <a:p>
            <a:r>
              <a:rPr lang="en-US" sz="1400" dirty="0"/>
              <a:t>E.g. TUI, Jet2holidays, Virgin Holidays.</a:t>
            </a:r>
          </a:p>
        </p:txBody>
      </p:sp>
      <p:sp>
        <p:nvSpPr>
          <p:cNvPr id="5" name="TextBox 4"/>
          <p:cNvSpPr txBox="1"/>
          <p:nvPr/>
        </p:nvSpPr>
        <p:spPr>
          <a:xfrm>
            <a:off x="3044456" y="898720"/>
            <a:ext cx="2488019" cy="2308324"/>
          </a:xfrm>
          <a:prstGeom prst="rect">
            <a:avLst/>
          </a:prstGeom>
          <a:noFill/>
        </p:spPr>
        <p:txBody>
          <a:bodyPr wrap="square" rtlCol="0">
            <a:spAutoFit/>
          </a:bodyPr>
          <a:lstStyle/>
          <a:p>
            <a:r>
              <a:rPr lang="en-US" sz="1400" b="1" dirty="0"/>
              <a:t>Travel Agents </a:t>
            </a:r>
            <a:r>
              <a:rPr lang="en-US" sz="1400" dirty="0"/>
              <a:t>have specific roles including:</a:t>
            </a:r>
          </a:p>
          <a:p>
            <a:pPr marL="285750" indent="-285750">
              <a:buFont typeface="Arial" panose="020B0604020202020204" pitchFamily="34" charset="0"/>
              <a:buChar char="•"/>
            </a:pPr>
            <a:r>
              <a:rPr lang="en-US" sz="1400" dirty="0"/>
              <a:t>Booking flights</a:t>
            </a:r>
          </a:p>
          <a:p>
            <a:pPr marL="285750" indent="-285750">
              <a:buFont typeface="Arial" panose="020B0604020202020204" pitchFamily="34" charset="0"/>
              <a:buChar char="•"/>
            </a:pPr>
            <a:r>
              <a:rPr lang="en-US" sz="1400" dirty="0"/>
              <a:t>Booking package holidays</a:t>
            </a:r>
          </a:p>
          <a:p>
            <a:pPr marL="285750" indent="-285750">
              <a:buFont typeface="Arial" panose="020B0604020202020204" pitchFamily="34" charset="0"/>
              <a:buChar char="•"/>
            </a:pPr>
            <a:r>
              <a:rPr lang="en-US" sz="1400" dirty="0"/>
              <a:t>Arranging trips and excursions</a:t>
            </a:r>
          </a:p>
          <a:p>
            <a:pPr marL="285750" indent="-285750">
              <a:buFont typeface="Arial" panose="020B0604020202020204" pitchFamily="34" charset="0"/>
              <a:buChar char="•"/>
            </a:pPr>
            <a:r>
              <a:rPr lang="en-US" sz="1400" dirty="0"/>
              <a:t>Booking car hire and travel insurance</a:t>
            </a:r>
          </a:p>
          <a:p>
            <a:pPr marL="285750" indent="-285750">
              <a:buFont typeface="Arial" panose="020B0604020202020204" pitchFamily="34" charset="0"/>
              <a:buChar char="•"/>
            </a:pPr>
            <a:r>
              <a:rPr lang="en-US" sz="1400" dirty="0"/>
              <a:t>Providing foreign exchange</a:t>
            </a:r>
          </a:p>
          <a:p>
            <a:endParaRPr lang="en-US" dirty="0"/>
          </a:p>
        </p:txBody>
      </p:sp>
      <p:sp>
        <p:nvSpPr>
          <p:cNvPr id="6" name="TextBox 5"/>
          <p:cNvSpPr txBox="1"/>
          <p:nvPr/>
        </p:nvSpPr>
        <p:spPr>
          <a:xfrm>
            <a:off x="9486018" y="252610"/>
            <a:ext cx="2488019" cy="2308324"/>
          </a:xfrm>
          <a:prstGeom prst="rect">
            <a:avLst/>
          </a:prstGeom>
          <a:noFill/>
        </p:spPr>
        <p:txBody>
          <a:bodyPr wrap="square" rtlCol="0">
            <a:spAutoFit/>
          </a:bodyPr>
          <a:lstStyle/>
          <a:p>
            <a:r>
              <a:rPr lang="en-US" sz="1400" b="1" dirty="0"/>
              <a:t>Retail Travel Agents</a:t>
            </a:r>
          </a:p>
          <a:p>
            <a:r>
              <a:rPr lang="en-US" sz="1400" dirty="0"/>
              <a:t>Offer products and services to customers looking for holidays.</a:t>
            </a:r>
          </a:p>
          <a:p>
            <a:r>
              <a:rPr lang="en-US" sz="1400" dirty="0"/>
              <a:t>They are found on the main high street in a town or city or in supermarkets.</a:t>
            </a:r>
          </a:p>
          <a:p>
            <a:r>
              <a:rPr lang="en-US" sz="1400" dirty="0"/>
              <a:t>They can be accessed via telephone through call centres or as web based agents online. </a:t>
            </a:r>
          </a:p>
          <a:p>
            <a:endParaRPr lang="en-US" dirty="0"/>
          </a:p>
        </p:txBody>
      </p:sp>
      <p:sp>
        <p:nvSpPr>
          <p:cNvPr id="7" name="TextBox 6"/>
          <p:cNvSpPr txBox="1"/>
          <p:nvPr/>
        </p:nvSpPr>
        <p:spPr>
          <a:xfrm>
            <a:off x="6170429" y="951713"/>
            <a:ext cx="3186223" cy="2739211"/>
          </a:xfrm>
          <a:prstGeom prst="rect">
            <a:avLst/>
          </a:prstGeom>
          <a:noFill/>
        </p:spPr>
        <p:txBody>
          <a:bodyPr wrap="square" rtlCol="0">
            <a:spAutoFit/>
          </a:bodyPr>
          <a:lstStyle/>
          <a:p>
            <a:r>
              <a:rPr lang="en-US" sz="1400" b="1" dirty="0"/>
              <a:t>Business Travel Agents</a:t>
            </a:r>
          </a:p>
          <a:p>
            <a:r>
              <a:rPr lang="en-US" sz="1400" dirty="0"/>
              <a:t>Provide the same service as Retail Travel Agents but for the business market.</a:t>
            </a:r>
          </a:p>
          <a:p>
            <a:r>
              <a:rPr lang="en-US" sz="1400" dirty="0"/>
              <a:t>This might involve booking for employees to attend meetings, conferences and events. They manage all of the travel booking services for a large business, including flights, rail bookings. Hotels, transfers, meeting venues and spaces. They may also arrange chauffeur driven cars and airport parking.</a:t>
            </a:r>
          </a:p>
          <a:p>
            <a:endParaRPr lang="en-US" dirty="0"/>
          </a:p>
        </p:txBody>
      </p:sp>
      <p:sp>
        <p:nvSpPr>
          <p:cNvPr id="8" name="TextBox 7"/>
          <p:cNvSpPr txBox="1"/>
          <p:nvPr/>
        </p:nvSpPr>
        <p:spPr>
          <a:xfrm>
            <a:off x="193159" y="3703674"/>
            <a:ext cx="2488019" cy="2893100"/>
          </a:xfrm>
          <a:prstGeom prst="rect">
            <a:avLst/>
          </a:prstGeom>
          <a:noFill/>
        </p:spPr>
        <p:txBody>
          <a:bodyPr wrap="square" rtlCol="0">
            <a:spAutoFit/>
          </a:bodyPr>
          <a:lstStyle/>
          <a:p>
            <a:r>
              <a:rPr lang="en-US" sz="1400" b="1" dirty="0"/>
              <a:t>Accommodation</a:t>
            </a:r>
          </a:p>
          <a:p>
            <a:r>
              <a:rPr lang="en-US" sz="1400" dirty="0"/>
              <a:t>Tourists need somewhere to stay, whether taking a trip for leisure or business, to visit a conference or event.  Each accommodation type offers different options, services and facilities.</a:t>
            </a:r>
          </a:p>
          <a:p>
            <a:pPr marL="285750" indent="-285750">
              <a:buFont typeface="Arial" panose="020B0604020202020204" pitchFamily="34" charset="0"/>
              <a:buChar char="•"/>
            </a:pPr>
            <a:r>
              <a:rPr lang="en-US" sz="1400" dirty="0"/>
              <a:t>Hotels</a:t>
            </a:r>
          </a:p>
          <a:p>
            <a:pPr marL="285750" indent="-285750">
              <a:buFont typeface="Arial" panose="020B0604020202020204" pitchFamily="34" charset="0"/>
              <a:buChar char="•"/>
            </a:pPr>
            <a:r>
              <a:rPr lang="en-US" sz="1400" dirty="0"/>
              <a:t>Hostels</a:t>
            </a:r>
          </a:p>
          <a:p>
            <a:pPr marL="285750" indent="-285750">
              <a:buFont typeface="Arial" panose="020B0604020202020204" pitchFamily="34" charset="0"/>
              <a:buChar char="•"/>
            </a:pPr>
            <a:r>
              <a:rPr lang="en-US" sz="1400" dirty="0"/>
              <a:t>B&amp;B’s</a:t>
            </a:r>
          </a:p>
          <a:p>
            <a:pPr marL="285750" indent="-285750">
              <a:buFont typeface="Arial" panose="020B0604020202020204" pitchFamily="34" charset="0"/>
              <a:buChar char="•"/>
            </a:pPr>
            <a:r>
              <a:rPr lang="en-US" sz="1400" dirty="0"/>
              <a:t>Self-catering apartment</a:t>
            </a:r>
          </a:p>
          <a:p>
            <a:pPr marL="285750" indent="-285750">
              <a:buFont typeface="Arial" panose="020B0604020202020204" pitchFamily="34" charset="0"/>
              <a:buChar char="•"/>
            </a:pPr>
            <a:r>
              <a:rPr lang="en-US" sz="1400" dirty="0"/>
              <a:t>Caravan/campsite</a:t>
            </a:r>
          </a:p>
        </p:txBody>
      </p:sp>
      <p:sp>
        <p:nvSpPr>
          <p:cNvPr id="9" name="TextBox 8"/>
          <p:cNvSpPr txBox="1"/>
          <p:nvPr/>
        </p:nvSpPr>
        <p:spPr>
          <a:xfrm>
            <a:off x="4933065" y="4026839"/>
            <a:ext cx="2694913" cy="2246769"/>
          </a:xfrm>
          <a:prstGeom prst="rect">
            <a:avLst/>
          </a:prstGeom>
          <a:noFill/>
        </p:spPr>
        <p:txBody>
          <a:bodyPr wrap="square" rtlCol="0">
            <a:spAutoFit/>
          </a:bodyPr>
          <a:lstStyle/>
          <a:p>
            <a:r>
              <a:rPr lang="en-US" sz="1400" b="1" dirty="0"/>
              <a:t>Hotel Facilities and services</a:t>
            </a:r>
          </a:p>
          <a:p>
            <a:pPr marL="285750" indent="-285750">
              <a:buFont typeface="Arial" panose="020B0604020202020204" pitchFamily="34" charset="0"/>
              <a:buChar char="•"/>
            </a:pPr>
            <a:r>
              <a:rPr lang="en-US" sz="1400" dirty="0"/>
              <a:t>Restaurants and bars</a:t>
            </a:r>
          </a:p>
          <a:p>
            <a:pPr marL="285750" indent="-285750">
              <a:buFont typeface="Arial" panose="020B0604020202020204" pitchFamily="34" charset="0"/>
              <a:buChar char="•"/>
            </a:pPr>
            <a:r>
              <a:rPr lang="en-US" sz="1400" dirty="0"/>
              <a:t>Conference and meeting rooms</a:t>
            </a:r>
          </a:p>
          <a:p>
            <a:pPr marL="285750" indent="-285750">
              <a:buFont typeface="Arial" panose="020B0604020202020204" pitchFamily="34" charset="0"/>
              <a:buChar char="•"/>
            </a:pPr>
            <a:r>
              <a:rPr lang="en-US" sz="1400" dirty="0"/>
              <a:t>Concierge service</a:t>
            </a:r>
          </a:p>
          <a:p>
            <a:pPr marL="285750" indent="-285750">
              <a:buFont typeface="Arial" panose="020B0604020202020204" pitchFamily="34" charset="0"/>
              <a:buChar char="•"/>
            </a:pPr>
            <a:r>
              <a:rPr lang="en-US" sz="1400" dirty="0"/>
              <a:t>Business centre</a:t>
            </a:r>
          </a:p>
          <a:p>
            <a:pPr marL="285750" indent="-285750">
              <a:buFont typeface="Arial" panose="020B0604020202020204" pitchFamily="34" charset="0"/>
              <a:buChar char="•"/>
            </a:pPr>
            <a:r>
              <a:rPr lang="en-US" sz="1400" dirty="0"/>
              <a:t>24-hour reception</a:t>
            </a:r>
          </a:p>
          <a:p>
            <a:pPr marL="285750" indent="-285750">
              <a:buFont typeface="Arial" panose="020B0604020202020204" pitchFamily="34" charset="0"/>
              <a:buChar char="•"/>
            </a:pPr>
            <a:r>
              <a:rPr lang="en-US" sz="1400" dirty="0"/>
              <a:t>Fitness and leisure facilities</a:t>
            </a:r>
          </a:p>
          <a:p>
            <a:pPr marL="285750" indent="-285750">
              <a:buFont typeface="Arial" panose="020B0604020202020204" pitchFamily="34" charset="0"/>
              <a:buChar char="•"/>
            </a:pPr>
            <a:r>
              <a:rPr lang="en-US" sz="1400" dirty="0"/>
              <a:t>Parking</a:t>
            </a:r>
          </a:p>
          <a:p>
            <a:pPr marL="285750" indent="-285750">
              <a:buFont typeface="Arial" panose="020B0604020202020204" pitchFamily="34" charset="0"/>
              <a:buChar char="•"/>
            </a:pPr>
            <a:r>
              <a:rPr lang="en-US" sz="1400" dirty="0"/>
              <a:t>Entertainment </a:t>
            </a:r>
          </a:p>
        </p:txBody>
      </p:sp>
      <p:sp>
        <p:nvSpPr>
          <p:cNvPr id="10" name="TextBox 9"/>
          <p:cNvSpPr txBox="1"/>
          <p:nvPr/>
        </p:nvSpPr>
        <p:spPr>
          <a:xfrm>
            <a:off x="7819365" y="5377604"/>
            <a:ext cx="3765701" cy="1169551"/>
          </a:xfrm>
          <a:prstGeom prst="rect">
            <a:avLst/>
          </a:prstGeom>
          <a:noFill/>
        </p:spPr>
        <p:txBody>
          <a:bodyPr wrap="square" rtlCol="0">
            <a:spAutoFit/>
          </a:bodyPr>
          <a:lstStyle/>
          <a:p>
            <a:r>
              <a:rPr lang="en-US" sz="1400" b="1" dirty="0"/>
              <a:t>Conference and Events Management Companies</a:t>
            </a:r>
          </a:p>
          <a:p>
            <a:r>
              <a:rPr lang="en-US" sz="1400" dirty="0"/>
              <a:t>These organisations book, or provide venues and locations for conferences and different types of events. They can also arrange equipment hire, audio-visual facilities and catering options.</a:t>
            </a:r>
          </a:p>
        </p:txBody>
      </p:sp>
      <p:pic>
        <p:nvPicPr>
          <p:cNvPr id="3" name="Picture 2"/>
          <p:cNvPicPr>
            <a:picLocks noChangeAspect="1"/>
          </p:cNvPicPr>
          <p:nvPr/>
        </p:nvPicPr>
        <p:blipFill>
          <a:blip r:embed="rId2"/>
          <a:stretch>
            <a:fillRect/>
          </a:stretch>
        </p:blipFill>
        <p:spPr>
          <a:xfrm>
            <a:off x="8708067" y="3444704"/>
            <a:ext cx="3028950" cy="1514475"/>
          </a:xfrm>
          <a:prstGeom prst="rect">
            <a:avLst/>
          </a:prstGeom>
        </p:spPr>
      </p:pic>
      <p:pic>
        <p:nvPicPr>
          <p:cNvPr id="11" name="Picture 10"/>
          <p:cNvPicPr>
            <a:picLocks noChangeAspect="1"/>
          </p:cNvPicPr>
          <p:nvPr/>
        </p:nvPicPr>
        <p:blipFill>
          <a:blip r:embed="rId3"/>
          <a:stretch>
            <a:fillRect/>
          </a:stretch>
        </p:blipFill>
        <p:spPr>
          <a:xfrm>
            <a:off x="2884469" y="3406184"/>
            <a:ext cx="1753596" cy="1241310"/>
          </a:xfrm>
          <a:prstGeom prst="rect">
            <a:avLst/>
          </a:prstGeom>
        </p:spPr>
      </p:pic>
      <p:pic>
        <p:nvPicPr>
          <p:cNvPr id="12" name="Picture 11"/>
          <p:cNvPicPr>
            <a:picLocks noChangeAspect="1"/>
          </p:cNvPicPr>
          <p:nvPr/>
        </p:nvPicPr>
        <p:blipFill>
          <a:blip r:embed="rId4"/>
          <a:stretch>
            <a:fillRect/>
          </a:stretch>
        </p:blipFill>
        <p:spPr>
          <a:xfrm>
            <a:off x="2637291" y="5488750"/>
            <a:ext cx="2104387" cy="624660"/>
          </a:xfrm>
          <a:prstGeom prst="rect">
            <a:avLst/>
          </a:prstGeom>
        </p:spPr>
      </p:pic>
    </p:spTree>
    <p:extLst>
      <p:ext uri="{BB962C8B-B14F-4D97-AF65-F5344CB8AC3E}">
        <p14:creationId xmlns:p14="http://schemas.microsoft.com/office/powerpoint/2010/main" val="91425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0515600" cy="1325563"/>
          </a:xfrm>
        </p:spPr>
        <p:txBody>
          <a:bodyPr/>
          <a:lstStyle/>
          <a:p>
            <a:r>
              <a:rPr lang="en-US" b="1" u="sng" dirty="0"/>
              <a:t>Tourist Attractions</a:t>
            </a:r>
            <a:endParaRPr lang="en-GB" b="1" u="sng" dirty="0"/>
          </a:p>
        </p:txBody>
      </p:sp>
      <p:sp>
        <p:nvSpPr>
          <p:cNvPr id="5" name="TextBox 4"/>
          <p:cNvSpPr txBox="1"/>
          <p:nvPr/>
        </p:nvSpPr>
        <p:spPr>
          <a:xfrm>
            <a:off x="5702595" y="265360"/>
            <a:ext cx="2488019" cy="1877437"/>
          </a:xfrm>
          <a:prstGeom prst="rect">
            <a:avLst/>
          </a:prstGeom>
          <a:noFill/>
        </p:spPr>
        <p:txBody>
          <a:bodyPr wrap="square" rtlCol="0">
            <a:spAutoFit/>
          </a:bodyPr>
          <a:lstStyle/>
          <a:p>
            <a:pPr marL="285750" indent="-285750">
              <a:buFont typeface="Arial" panose="020B0604020202020204" pitchFamily="34" charset="0"/>
              <a:buChar char="•"/>
            </a:pPr>
            <a:r>
              <a:rPr lang="en-US" sz="1400" dirty="0"/>
              <a:t>Fun</a:t>
            </a:r>
          </a:p>
          <a:p>
            <a:pPr marL="285750" indent="-285750">
              <a:buFont typeface="Arial" panose="020B0604020202020204" pitchFamily="34" charset="0"/>
              <a:buChar char="•"/>
            </a:pPr>
            <a:r>
              <a:rPr lang="en-US" sz="1400" dirty="0"/>
              <a:t>Entertainment</a:t>
            </a:r>
          </a:p>
          <a:p>
            <a:pPr marL="285750" indent="-285750">
              <a:buFont typeface="Arial" panose="020B0604020202020204" pitchFamily="34" charset="0"/>
              <a:buChar char="•"/>
            </a:pPr>
            <a:r>
              <a:rPr lang="en-US" sz="1400" dirty="0"/>
              <a:t>Spend time with family and friends</a:t>
            </a:r>
          </a:p>
          <a:p>
            <a:pPr marL="285750" indent="-285750">
              <a:buFont typeface="Arial" panose="020B0604020202020204" pitchFamily="34" charset="0"/>
              <a:buChar char="•"/>
            </a:pPr>
            <a:r>
              <a:rPr lang="en-US" sz="1400" dirty="0"/>
              <a:t>Educational facilities</a:t>
            </a:r>
          </a:p>
          <a:p>
            <a:pPr marL="285750" indent="-285750">
              <a:buFont typeface="Arial" panose="020B0604020202020204" pitchFamily="34" charset="0"/>
              <a:buChar char="•"/>
            </a:pPr>
            <a:r>
              <a:rPr lang="en-US" sz="1400" dirty="0"/>
              <a:t>Wheelchair hire</a:t>
            </a:r>
          </a:p>
          <a:p>
            <a:pPr marL="285750" indent="-285750">
              <a:buFont typeface="Arial" panose="020B0604020202020204" pitchFamily="34" charset="0"/>
              <a:buChar char="•"/>
            </a:pPr>
            <a:r>
              <a:rPr lang="en-US" sz="1400" dirty="0"/>
              <a:t>Cafes and shops</a:t>
            </a:r>
          </a:p>
          <a:p>
            <a:endParaRPr lang="en-US" dirty="0"/>
          </a:p>
        </p:txBody>
      </p:sp>
      <p:sp>
        <p:nvSpPr>
          <p:cNvPr id="6" name="TextBox 5"/>
          <p:cNvSpPr txBox="1"/>
          <p:nvPr/>
        </p:nvSpPr>
        <p:spPr>
          <a:xfrm>
            <a:off x="5365898" y="3702658"/>
            <a:ext cx="6839392" cy="3816429"/>
          </a:xfrm>
          <a:prstGeom prst="rect">
            <a:avLst/>
          </a:prstGeom>
          <a:noFill/>
        </p:spPr>
        <p:txBody>
          <a:bodyPr wrap="square" rtlCol="0">
            <a:spAutoFit/>
          </a:bodyPr>
          <a:lstStyle/>
          <a:p>
            <a:r>
              <a:rPr lang="en-US" sz="1400" b="1" u="sng" dirty="0"/>
              <a:t>Natural Attractions</a:t>
            </a:r>
          </a:p>
          <a:p>
            <a:r>
              <a:rPr lang="en-US" sz="1400" dirty="0"/>
              <a:t>These are natural features of the landscape and environment.</a:t>
            </a:r>
          </a:p>
          <a:p>
            <a:r>
              <a:rPr lang="en-US" sz="1400" dirty="0"/>
              <a:t>Not been built by man.</a:t>
            </a:r>
          </a:p>
          <a:p>
            <a:r>
              <a:rPr lang="en-US" sz="1400" dirty="0"/>
              <a:t>Many tourists visit these to relax, get exercise, escape from the city and to connect with nature.</a:t>
            </a:r>
          </a:p>
          <a:p>
            <a:endParaRPr lang="en-US" sz="1400" dirty="0"/>
          </a:p>
          <a:p>
            <a:pPr marL="285750" indent="-285750">
              <a:buFont typeface="Arial" panose="020B0604020202020204" pitchFamily="34" charset="0"/>
              <a:buChar char="•"/>
            </a:pPr>
            <a:r>
              <a:rPr lang="en-US" sz="1400" dirty="0"/>
              <a:t>Beaches</a:t>
            </a:r>
          </a:p>
          <a:p>
            <a:pPr marL="285750" indent="-285750">
              <a:buFont typeface="Arial" panose="020B0604020202020204" pitchFamily="34" charset="0"/>
              <a:buChar char="•"/>
            </a:pPr>
            <a:r>
              <a:rPr lang="en-US" sz="1400" dirty="0"/>
              <a:t>Caves</a:t>
            </a:r>
          </a:p>
          <a:p>
            <a:pPr marL="285750" indent="-285750">
              <a:buFont typeface="Arial" panose="020B0604020202020204" pitchFamily="34" charset="0"/>
              <a:buChar char="•"/>
            </a:pPr>
            <a:r>
              <a:rPr lang="en-US" sz="1400" dirty="0"/>
              <a:t>Forests</a:t>
            </a:r>
          </a:p>
          <a:p>
            <a:pPr marL="285750" indent="-285750">
              <a:buFont typeface="Arial" panose="020B0604020202020204" pitchFamily="34" charset="0"/>
              <a:buChar char="•"/>
            </a:pPr>
            <a:r>
              <a:rPr lang="en-US" sz="1400" dirty="0"/>
              <a:t>Lakes</a:t>
            </a:r>
          </a:p>
          <a:p>
            <a:pPr marL="285750" indent="-285750">
              <a:buFont typeface="Arial" panose="020B0604020202020204" pitchFamily="34" charset="0"/>
              <a:buChar char="•"/>
            </a:pPr>
            <a:r>
              <a:rPr lang="en-US" sz="1400" dirty="0"/>
              <a:t>Mountains</a:t>
            </a:r>
          </a:p>
          <a:p>
            <a:pPr marL="285750" indent="-285750">
              <a:buFont typeface="Arial" panose="020B0604020202020204" pitchFamily="34" charset="0"/>
              <a:buChar char="•"/>
            </a:pPr>
            <a:endParaRPr lang="en-US" sz="1400" dirty="0"/>
          </a:p>
          <a:p>
            <a:r>
              <a:rPr lang="en-US" sz="1400" dirty="0"/>
              <a:t>Free to visit</a:t>
            </a:r>
          </a:p>
          <a:p>
            <a:r>
              <a:rPr lang="en-US" sz="1400" dirty="0"/>
              <a:t>May need to pay for car parking</a:t>
            </a:r>
          </a:p>
          <a:p>
            <a:endParaRPr lang="en-US" sz="1400" dirty="0"/>
          </a:p>
          <a:p>
            <a:endParaRPr lang="en-US" sz="1400" dirty="0"/>
          </a:p>
          <a:p>
            <a:endParaRPr lang="en-US" dirty="0"/>
          </a:p>
        </p:txBody>
      </p:sp>
      <p:sp>
        <p:nvSpPr>
          <p:cNvPr id="7" name="TextBox 6"/>
          <p:cNvSpPr txBox="1"/>
          <p:nvPr/>
        </p:nvSpPr>
        <p:spPr>
          <a:xfrm>
            <a:off x="9379688" y="265360"/>
            <a:ext cx="2488019" cy="1446550"/>
          </a:xfrm>
          <a:prstGeom prst="rect">
            <a:avLst/>
          </a:prstGeom>
          <a:noFill/>
        </p:spPr>
        <p:txBody>
          <a:bodyPr wrap="square" rtlCol="0">
            <a:spAutoFit/>
          </a:bodyPr>
          <a:lstStyle/>
          <a:p>
            <a:pPr marL="285750" indent="-285750">
              <a:buFont typeface="Arial" panose="020B0604020202020204" pitchFamily="34" charset="0"/>
              <a:buChar char="•"/>
            </a:pPr>
            <a:r>
              <a:rPr lang="en-US" sz="1400" dirty="0"/>
              <a:t>Much busier during school holidays and summer months</a:t>
            </a:r>
          </a:p>
          <a:p>
            <a:pPr marL="285750" indent="-285750">
              <a:buFont typeface="Arial" panose="020B0604020202020204" pitchFamily="34" charset="0"/>
              <a:buChar char="•"/>
            </a:pPr>
            <a:r>
              <a:rPr lang="en-US" sz="1400" dirty="0"/>
              <a:t>Provides seasonal work for local people</a:t>
            </a:r>
          </a:p>
          <a:p>
            <a:endParaRPr lang="en-US" dirty="0"/>
          </a:p>
        </p:txBody>
      </p:sp>
      <p:sp>
        <p:nvSpPr>
          <p:cNvPr id="8" name="TextBox 7"/>
          <p:cNvSpPr txBox="1"/>
          <p:nvPr/>
        </p:nvSpPr>
        <p:spPr>
          <a:xfrm>
            <a:off x="353534" y="1498448"/>
            <a:ext cx="4478078" cy="2031325"/>
          </a:xfrm>
          <a:prstGeom prst="rect">
            <a:avLst/>
          </a:prstGeom>
          <a:noFill/>
        </p:spPr>
        <p:txBody>
          <a:bodyPr wrap="square" rtlCol="0">
            <a:spAutoFit/>
          </a:bodyPr>
          <a:lstStyle/>
          <a:p>
            <a:r>
              <a:rPr lang="en-US" sz="1400" b="1" u="sng" dirty="0"/>
              <a:t>Built Attractions</a:t>
            </a:r>
          </a:p>
          <a:p>
            <a:r>
              <a:rPr lang="en-US" sz="1400" dirty="0"/>
              <a:t>Not natural, built by man.</a:t>
            </a:r>
          </a:p>
          <a:p>
            <a:r>
              <a:rPr lang="en-US" sz="1400" dirty="0"/>
              <a:t>Most tourists visit these to have fun and be entertained.</a:t>
            </a:r>
          </a:p>
          <a:p>
            <a:r>
              <a:rPr lang="en-US" sz="1400" dirty="0"/>
              <a:t>Most have been purpose built e.g. theme park</a:t>
            </a:r>
          </a:p>
          <a:p>
            <a:r>
              <a:rPr lang="en-US" sz="1400" dirty="0"/>
              <a:t>Others built for different reasons but now attract visitors such as stately homes and castles.</a:t>
            </a:r>
          </a:p>
          <a:p>
            <a:pPr marL="285750" indent="-285750">
              <a:buFont typeface="Arial" panose="020B0604020202020204" pitchFamily="34" charset="0"/>
              <a:buChar char="•"/>
            </a:pPr>
            <a:r>
              <a:rPr lang="en-US" sz="1400" dirty="0"/>
              <a:t>Art galleries</a:t>
            </a:r>
          </a:p>
          <a:p>
            <a:pPr marL="285750" indent="-285750">
              <a:buFont typeface="Arial" panose="020B0604020202020204" pitchFamily="34" charset="0"/>
              <a:buChar char="•"/>
            </a:pPr>
            <a:r>
              <a:rPr lang="en-US" sz="1400" dirty="0"/>
              <a:t>Museums</a:t>
            </a:r>
          </a:p>
          <a:p>
            <a:pPr marL="285750" indent="-285750">
              <a:buFont typeface="Arial" panose="020B0604020202020204" pitchFamily="34" charset="0"/>
              <a:buChar char="•"/>
            </a:pPr>
            <a:r>
              <a:rPr lang="en-US" sz="1400" dirty="0"/>
              <a:t>Zoo’s</a:t>
            </a:r>
          </a:p>
        </p:txBody>
      </p:sp>
      <p:pic>
        <p:nvPicPr>
          <p:cNvPr id="3" name="Picture 2"/>
          <p:cNvPicPr>
            <a:picLocks noChangeAspect="1"/>
          </p:cNvPicPr>
          <p:nvPr/>
        </p:nvPicPr>
        <p:blipFill>
          <a:blip r:embed="rId2"/>
          <a:stretch>
            <a:fillRect/>
          </a:stretch>
        </p:blipFill>
        <p:spPr>
          <a:xfrm>
            <a:off x="9010207" y="1907184"/>
            <a:ext cx="2857500" cy="1600200"/>
          </a:xfrm>
          <a:prstGeom prst="rect">
            <a:avLst/>
          </a:prstGeom>
        </p:spPr>
      </p:pic>
      <p:pic>
        <p:nvPicPr>
          <p:cNvPr id="4" name="Picture 3"/>
          <p:cNvPicPr>
            <a:picLocks noChangeAspect="1"/>
          </p:cNvPicPr>
          <p:nvPr/>
        </p:nvPicPr>
        <p:blipFill>
          <a:blip r:embed="rId3"/>
          <a:stretch>
            <a:fillRect/>
          </a:stretch>
        </p:blipFill>
        <p:spPr>
          <a:xfrm>
            <a:off x="5492159" y="1929573"/>
            <a:ext cx="2857500" cy="1600200"/>
          </a:xfrm>
          <a:prstGeom prst="rect">
            <a:avLst/>
          </a:prstGeom>
        </p:spPr>
      </p:pic>
      <p:pic>
        <p:nvPicPr>
          <p:cNvPr id="9" name="Picture 8"/>
          <p:cNvPicPr>
            <a:picLocks noChangeAspect="1"/>
          </p:cNvPicPr>
          <p:nvPr/>
        </p:nvPicPr>
        <p:blipFill>
          <a:blip r:embed="rId4"/>
          <a:stretch>
            <a:fillRect/>
          </a:stretch>
        </p:blipFill>
        <p:spPr>
          <a:xfrm>
            <a:off x="885162" y="3657143"/>
            <a:ext cx="3209925" cy="1419225"/>
          </a:xfrm>
          <a:prstGeom prst="rect">
            <a:avLst/>
          </a:prstGeom>
        </p:spPr>
      </p:pic>
      <p:pic>
        <p:nvPicPr>
          <p:cNvPr id="10" name="Picture 9"/>
          <p:cNvPicPr>
            <a:picLocks noChangeAspect="1"/>
          </p:cNvPicPr>
          <p:nvPr/>
        </p:nvPicPr>
        <p:blipFill>
          <a:blip r:embed="rId5"/>
          <a:stretch>
            <a:fillRect/>
          </a:stretch>
        </p:blipFill>
        <p:spPr>
          <a:xfrm>
            <a:off x="281666" y="5472223"/>
            <a:ext cx="1850272" cy="1231272"/>
          </a:xfrm>
          <a:prstGeom prst="rect">
            <a:avLst/>
          </a:prstGeom>
        </p:spPr>
      </p:pic>
      <p:pic>
        <p:nvPicPr>
          <p:cNvPr id="11" name="Picture 10"/>
          <p:cNvPicPr>
            <a:picLocks noChangeAspect="1"/>
          </p:cNvPicPr>
          <p:nvPr/>
        </p:nvPicPr>
        <p:blipFill>
          <a:blip r:embed="rId6"/>
          <a:stretch>
            <a:fillRect/>
          </a:stretch>
        </p:blipFill>
        <p:spPr>
          <a:xfrm>
            <a:off x="2792154" y="5337980"/>
            <a:ext cx="1913528" cy="1273366"/>
          </a:xfrm>
          <a:prstGeom prst="rect">
            <a:avLst/>
          </a:prstGeom>
        </p:spPr>
      </p:pic>
      <p:pic>
        <p:nvPicPr>
          <p:cNvPr id="12" name="Picture 11"/>
          <p:cNvPicPr>
            <a:picLocks noChangeAspect="1"/>
          </p:cNvPicPr>
          <p:nvPr/>
        </p:nvPicPr>
        <p:blipFill>
          <a:blip r:embed="rId7"/>
          <a:stretch>
            <a:fillRect/>
          </a:stretch>
        </p:blipFill>
        <p:spPr>
          <a:xfrm>
            <a:off x="8301813" y="4953647"/>
            <a:ext cx="3476625" cy="1314450"/>
          </a:xfrm>
          <a:prstGeom prst="rect">
            <a:avLst/>
          </a:prstGeom>
        </p:spPr>
      </p:pic>
    </p:spTree>
    <p:extLst>
      <p:ext uri="{BB962C8B-B14F-4D97-AF65-F5344CB8AC3E}">
        <p14:creationId xmlns:p14="http://schemas.microsoft.com/office/powerpoint/2010/main" val="262106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0515600" cy="1325563"/>
          </a:xfrm>
        </p:spPr>
        <p:txBody>
          <a:bodyPr/>
          <a:lstStyle/>
          <a:p>
            <a:r>
              <a:rPr lang="en-US" b="1" u="sng" dirty="0"/>
              <a:t>Tourism Promotion</a:t>
            </a:r>
            <a:endParaRPr lang="en-GB" b="1" u="sng" dirty="0"/>
          </a:p>
        </p:txBody>
      </p:sp>
      <p:sp>
        <p:nvSpPr>
          <p:cNvPr id="6" name="TextBox 5"/>
          <p:cNvSpPr txBox="1"/>
          <p:nvPr/>
        </p:nvSpPr>
        <p:spPr>
          <a:xfrm>
            <a:off x="8761228" y="185727"/>
            <a:ext cx="3338623" cy="3816429"/>
          </a:xfrm>
          <a:prstGeom prst="rect">
            <a:avLst/>
          </a:prstGeom>
          <a:noFill/>
        </p:spPr>
        <p:txBody>
          <a:bodyPr wrap="square" rtlCol="0">
            <a:spAutoFit/>
          </a:bodyPr>
          <a:lstStyle/>
          <a:p>
            <a:pPr marL="285750" indent="-285750">
              <a:buFont typeface="Arial" panose="020B0604020202020204" pitchFamily="34" charset="0"/>
              <a:buChar char="•"/>
            </a:pPr>
            <a:r>
              <a:rPr lang="en-US" sz="1400" dirty="0"/>
              <a:t>Provide information and advice to visitors</a:t>
            </a:r>
          </a:p>
          <a:p>
            <a:pPr marL="285750" indent="-285750">
              <a:buFont typeface="Arial" panose="020B0604020202020204" pitchFamily="34" charset="0"/>
              <a:buChar char="•"/>
            </a:pPr>
            <a:r>
              <a:rPr lang="en-US" sz="1400" dirty="0"/>
              <a:t>Encourage people to stay and spend money in local attractions, accommodation providers, cafes, bars and restaurants.</a:t>
            </a:r>
          </a:p>
          <a:p>
            <a:pPr marL="285750" indent="-285750">
              <a:buFont typeface="Arial" panose="020B0604020202020204" pitchFamily="34" charset="0"/>
              <a:buChar char="•"/>
            </a:pPr>
            <a:endParaRPr lang="en-US" sz="1400" dirty="0"/>
          </a:p>
          <a:p>
            <a:endParaRPr lang="en-US" sz="1400" dirty="0"/>
          </a:p>
          <a:p>
            <a:r>
              <a:rPr lang="en-US" sz="1400" dirty="0"/>
              <a:t>Staff are well trained and give advice on…</a:t>
            </a:r>
          </a:p>
          <a:p>
            <a:pPr marL="285750" indent="-285750">
              <a:buFont typeface="Arial" panose="020B0604020202020204" pitchFamily="34" charset="0"/>
              <a:buChar char="•"/>
            </a:pPr>
            <a:r>
              <a:rPr lang="en-US" sz="1400" dirty="0"/>
              <a:t>Where to stay, visit and eat</a:t>
            </a:r>
          </a:p>
          <a:p>
            <a:pPr marL="285750" indent="-285750">
              <a:buFont typeface="Arial" panose="020B0604020202020204" pitchFamily="34" charset="0"/>
              <a:buChar char="•"/>
            </a:pPr>
            <a:r>
              <a:rPr lang="en-US" sz="1400" dirty="0"/>
              <a:t>Opening times of attractions</a:t>
            </a:r>
          </a:p>
          <a:p>
            <a:pPr marL="285750" indent="-285750">
              <a:buFont typeface="Arial" panose="020B0604020202020204" pitchFamily="34" charset="0"/>
              <a:buChar char="•"/>
            </a:pPr>
            <a:r>
              <a:rPr lang="en-US" sz="1400" dirty="0"/>
              <a:t>Driving routes, directions and parking information</a:t>
            </a:r>
          </a:p>
          <a:p>
            <a:pPr marL="285750" indent="-285750">
              <a:buFont typeface="Arial" panose="020B0604020202020204" pitchFamily="34" charset="0"/>
              <a:buChar char="•"/>
            </a:pPr>
            <a:r>
              <a:rPr lang="en-US" sz="1400" dirty="0"/>
              <a:t>Weather advice</a:t>
            </a:r>
          </a:p>
          <a:p>
            <a:pPr marL="285750" indent="-285750">
              <a:buFont typeface="Arial" panose="020B0604020202020204" pitchFamily="34" charset="0"/>
              <a:buChar char="•"/>
            </a:pPr>
            <a:r>
              <a:rPr lang="en-US" sz="1400" dirty="0"/>
              <a:t>Location of key facilities e.g. toilets, cash machines and transport hubs</a:t>
            </a:r>
          </a:p>
          <a:p>
            <a:endParaRPr lang="en-US" dirty="0"/>
          </a:p>
        </p:txBody>
      </p:sp>
      <p:sp>
        <p:nvSpPr>
          <p:cNvPr id="10" name="TextBox 9"/>
          <p:cNvSpPr txBox="1"/>
          <p:nvPr/>
        </p:nvSpPr>
        <p:spPr>
          <a:xfrm>
            <a:off x="4756295" y="185727"/>
            <a:ext cx="3765701" cy="954107"/>
          </a:xfrm>
          <a:prstGeom prst="rect">
            <a:avLst/>
          </a:prstGeom>
          <a:noFill/>
        </p:spPr>
        <p:txBody>
          <a:bodyPr wrap="square" rtlCol="0">
            <a:spAutoFit/>
          </a:bodyPr>
          <a:lstStyle/>
          <a:p>
            <a:r>
              <a:rPr lang="en-US" sz="1400" dirty="0"/>
              <a:t>Different organisations promote tourism to raise awareness and to encourage people to travel and visit different destinations. They can also support visitors, providing guidance and advice.</a:t>
            </a:r>
          </a:p>
        </p:txBody>
      </p:sp>
      <p:graphicFrame>
        <p:nvGraphicFramePr>
          <p:cNvPr id="3" name="Table 2"/>
          <p:cNvGraphicFramePr>
            <a:graphicFrameLocks noGrp="1"/>
          </p:cNvGraphicFramePr>
          <p:nvPr>
            <p:extLst>
              <p:ext uri="{D42A27DB-BD31-4B8C-83A1-F6EECF244321}">
                <p14:modId xmlns:p14="http://schemas.microsoft.com/office/powerpoint/2010/main" val="1182131438"/>
              </p:ext>
            </p:extLst>
          </p:nvPr>
        </p:nvGraphicFramePr>
        <p:xfrm>
          <a:off x="181935" y="1417675"/>
          <a:ext cx="8127999" cy="477421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443364323"/>
                    </a:ext>
                  </a:extLst>
                </a:gridCol>
                <a:gridCol w="2709333">
                  <a:extLst>
                    <a:ext uri="{9D8B030D-6E8A-4147-A177-3AD203B41FA5}">
                      <a16:colId xmlns:a16="http://schemas.microsoft.com/office/drawing/2014/main" val="1846371129"/>
                    </a:ext>
                  </a:extLst>
                </a:gridCol>
                <a:gridCol w="2709333">
                  <a:extLst>
                    <a:ext uri="{9D8B030D-6E8A-4147-A177-3AD203B41FA5}">
                      <a16:colId xmlns:a16="http://schemas.microsoft.com/office/drawing/2014/main" val="2152870223"/>
                    </a:ext>
                  </a:extLst>
                </a:gridCol>
              </a:tblGrid>
              <a:tr h="842295">
                <a:tc>
                  <a:txBody>
                    <a:bodyPr/>
                    <a:lstStyle/>
                    <a:p>
                      <a:r>
                        <a:rPr lang="en-US" dirty="0"/>
                        <a:t>Touris</a:t>
                      </a:r>
                      <a:r>
                        <a:rPr lang="en-US" baseline="0" dirty="0"/>
                        <a:t>t or Visitor Information Centres</a:t>
                      </a:r>
                      <a:endParaRPr lang="en-GB" dirty="0"/>
                    </a:p>
                  </a:txBody>
                  <a:tcPr/>
                </a:tc>
                <a:tc>
                  <a:txBody>
                    <a:bodyPr/>
                    <a:lstStyle/>
                    <a:p>
                      <a:r>
                        <a:rPr lang="en-US" dirty="0"/>
                        <a:t>Regional</a:t>
                      </a:r>
                      <a:r>
                        <a:rPr lang="en-US" baseline="0" dirty="0"/>
                        <a:t> Tourism Agencies</a:t>
                      </a:r>
                      <a:endParaRPr lang="en-GB" dirty="0"/>
                    </a:p>
                  </a:txBody>
                  <a:tcPr/>
                </a:tc>
                <a:tc>
                  <a:txBody>
                    <a:bodyPr/>
                    <a:lstStyle/>
                    <a:p>
                      <a:r>
                        <a:rPr lang="en-US" dirty="0"/>
                        <a:t>National</a:t>
                      </a:r>
                      <a:r>
                        <a:rPr lang="en-US" baseline="0" dirty="0"/>
                        <a:t> Tourism Agencies</a:t>
                      </a:r>
                      <a:endParaRPr lang="en-GB" dirty="0"/>
                    </a:p>
                  </a:txBody>
                  <a:tcPr/>
                </a:tc>
                <a:extLst>
                  <a:ext uri="{0D108BD9-81ED-4DB2-BD59-A6C34878D82A}">
                    <a16:rowId xmlns:a16="http://schemas.microsoft.com/office/drawing/2014/main" val="585466330"/>
                  </a:ext>
                </a:extLst>
              </a:tr>
              <a:tr h="370840">
                <a:tc>
                  <a:txBody>
                    <a:bodyPr/>
                    <a:lstStyle/>
                    <a:p>
                      <a:r>
                        <a:rPr lang="en-US" dirty="0"/>
                        <a:t>Located</a:t>
                      </a:r>
                      <a:r>
                        <a:rPr lang="en-US" baseline="0" dirty="0"/>
                        <a:t> in many towns and cities</a:t>
                      </a:r>
                    </a:p>
                    <a:p>
                      <a:r>
                        <a:rPr lang="en-US" baseline="0" dirty="0"/>
                        <a:t>They provide support and advice to visitors.</a:t>
                      </a:r>
                    </a:p>
                    <a:p>
                      <a:r>
                        <a:rPr lang="en-US" baseline="0" dirty="0"/>
                        <a:t>The provide services such as directions, hotel bookings, tickets for shows, tours and events.</a:t>
                      </a:r>
                    </a:p>
                    <a:p>
                      <a:r>
                        <a:rPr lang="en-US" baseline="0" dirty="0"/>
                        <a:t>Sell products and merchandise such as gifts, maps and guides.</a:t>
                      </a:r>
                      <a:endParaRPr lang="en-GB" dirty="0"/>
                    </a:p>
                  </a:txBody>
                  <a:tcPr/>
                </a:tc>
                <a:tc>
                  <a:txBody>
                    <a:bodyPr/>
                    <a:lstStyle/>
                    <a:p>
                      <a:r>
                        <a:rPr lang="en-US" dirty="0"/>
                        <a:t>Located in certain</a:t>
                      </a:r>
                      <a:r>
                        <a:rPr lang="en-US" baseline="0" dirty="0"/>
                        <a:t> areas.</a:t>
                      </a:r>
                    </a:p>
                    <a:p>
                      <a:r>
                        <a:rPr lang="en-US" baseline="0" dirty="0"/>
                        <a:t>Their aim is to attract more visitors to a specific region, county or area.</a:t>
                      </a:r>
                    </a:p>
                    <a:p>
                      <a:r>
                        <a:rPr lang="en-US" baseline="0" dirty="0"/>
                        <a:t>Manage websites and online promotional campaigns to attract tourists to their area.</a:t>
                      </a:r>
                    </a:p>
                    <a:p>
                      <a:endParaRPr lang="en-US" baseline="0" dirty="0"/>
                    </a:p>
                    <a:p>
                      <a:r>
                        <a:rPr lang="en-US" baseline="0" dirty="0"/>
                        <a:t>e.g. Cumbria Tourism</a:t>
                      </a:r>
                      <a:endParaRPr lang="en-GB" dirty="0"/>
                    </a:p>
                  </a:txBody>
                  <a:tcPr/>
                </a:tc>
                <a:tc>
                  <a:txBody>
                    <a:bodyPr/>
                    <a:lstStyle/>
                    <a:p>
                      <a:r>
                        <a:rPr lang="en-US" dirty="0"/>
                        <a:t>Have a key role in promoting tourism for the whole country.</a:t>
                      </a:r>
                    </a:p>
                    <a:p>
                      <a:r>
                        <a:rPr lang="en-US" dirty="0"/>
                        <a:t>Manage different campaigns and promotions</a:t>
                      </a:r>
                      <a:r>
                        <a:rPr lang="en-US" baseline="0" dirty="0"/>
                        <a:t> to attract more inbound visitors.</a:t>
                      </a:r>
                    </a:p>
                    <a:p>
                      <a:r>
                        <a:rPr lang="en-US" baseline="0" dirty="0"/>
                        <a:t>Help to raise awareness and the profile of a country and to increase the money earned from tourism.</a:t>
                      </a:r>
                    </a:p>
                    <a:p>
                      <a:endParaRPr lang="en-US" baseline="0" dirty="0"/>
                    </a:p>
                    <a:p>
                      <a:r>
                        <a:rPr lang="en-US" baseline="0" dirty="0"/>
                        <a:t>e.g. VisitBritain</a:t>
                      </a:r>
                      <a:endParaRPr lang="en-GB" dirty="0"/>
                    </a:p>
                  </a:txBody>
                  <a:tcPr/>
                </a:tc>
                <a:extLst>
                  <a:ext uri="{0D108BD9-81ED-4DB2-BD59-A6C34878D82A}">
                    <a16:rowId xmlns:a16="http://schemas.microsoft.com/office/drawing/2014/main" val="2925305037"/>
                  </a:ext>
                </a:extLst>
              </a:tr>
            </a:tbl>
          </a:graphicData>
        </a:graphic>
      </p:graphicFrame>
      <p:pic>
        <p:nvPicPr>
          <p:cNvPr id="4" name="Picture 3"/>
          <p:cNvPicPr>
            <a:picLocks noChangeAspect="1"/>
          </p:cNvPicPr>
          <p:nvPr/>
        </p:nvPicPr>
        <p:blipFill>
          <a:blip r:embed="rId2"/>
          <a:stretch>
            <a:fillRect/>
          </a:stretch>
        </p:blipFill>
        <p:spPr>
          <a:xfrm>
            <a:off x="8521996" y="3918196"/>
            <a:ext cx="1600200" cy="2857500"/>
          </a:xfrm>
          <a:prstGeom prst="rect">
            <a:avLst/>
          </a:prstGeom>
        </p:spPr>
      </p:pic>
      <p:pic>
        <p:nvPicPr>
          <p:cNvPr id="5" name="Picture 4"/>
          <p:cNvPicPr>
            <a:picLocks noChangeAspect="1"/>
          </p:cNvPicPr>
          <p:nvPr/>
        </p:nvPicPr>
        <p:blipFill>
          <a:blip r:embed="rId3"/>
          <a:stretch>
            <a:fillRect/>
          </a:stretch>
        </p:blipFill>
        <p:spPr>
          <a:xfrm>
            <a:off x="10334258" y="4488322"/>
            <a:ext cx="1570849" cy="1320795"/>
          </a:xfrm>
          <a:prstGeom prst="rect">
            <a:avLst/>
          </a:prstGeom>
        </p:spPr>
      </p:pic>
    </p:spTree>
    <p:extLst>
      <p:ext uri="{BB962C8B-B14F-4D97-AF65-F5344CB8AC3E}">
        <p14:creationId xmlns:p14="http://schemas.microsoft.com/office/powerpoint/2010/main" val="264142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39"/>
            <a:ext cx="10515600" cy="1325563"/>
          </a:xfrm>
        </p:spPr>
        <p:txBody>
          <a:bodyPr>
            <a:normAutofit/>
          </a:bodyPr>
          <a:lstStyle/>
          <a:p>
            <a:r>
              <a:rPr lang="en-US" sz="3600" b="1" u="sng" dirty="0"/>
              <a:t>Transport</a:t>
            </a:r>
            <a:endParaRPr lang="en-GB" sz="3600" b="1" u="sng" dirty="0"/>
          </a:p>
        </p:txBody>
      </p:sp>
      <p:sp>
        <p:nvSpPr>
          <p:cNvPr id="6" name="TextBox 5"/>
          <p:cNvSpPr txBox="1"/>
          <p:nvPr/>
        </p:nvSpPr>
        <p:spPr>
          <a:xfrm>
            <a:off x="10274298" y="417622"/>
            <a:ext cx="1769142" cy="1815882"/>
          </a:xfrm>
          <a:prstGeom prst="rect">
            <a:avLst/>
          </a:prstGeom>
          <a:noFill/>
        </p:spPr>
        <p:txBody>
          <a:bodyPr wrap="square" rtlCol="0">
            <a:spAutoFit/>
          </a:bodyPr>
          <a:lstStyle/>
          <a:p>
            <a:r>
              <a:rPr lang="en-US" sz="1400" b="1" dirty="0"/>
              <a:t>Transport Providers</a:t>
            </a:r>
          </a:p>
          <a:p>
            <a:pPr marL="285750" indent="-285750">
              <a:buFont typeface="Arial" panose="020B0604020202020204" pitchFamily="34" charset="0"/>
              <a:buChar char="•"/>
            </a:pPr>
            <a:r>
              <a:rPr lang="en-US" sz="1400" dirty="0"/>
              <a:t>Airlines</a:t>
            </a:r>
          </a:p>
          <a:p>
            <a:pPr marL="285750" indent="-285750">
              <a:buFont typeface="Arial" panose="020B0604020202020204" pitchFamily="34" charset="0"/>
              <a:buChar char="•"/>
            </a:pPr>
            <a:r>
              <a:rPr lang="en-US" sz="1400" dirty="0"/>
              <a:t>Car hire</a:t>
            </a:r>
          </a:p>
          <a:p>
            <a:pPr marL="285750" indent="-285750">
              <a:buFont typeface="Arial" panose="020B0604020202020204" pitchFamily="34" charset="0"/>
              <a:buChar char="•"/>
            </a:pPr>
            <a:r>
              <a:rPr lang="en-US" sz="1400" dirty="0"/>
              <a:t>Train operators</a:t>
            </a:r>
          </a:p>
          <a:p>
            <a:pPr marL="285750" indent="-285750">
              <a:buFont typeface="Arial" panose="020B0604020202020204" pitchFamily="34" charset="0"/>
              <a:buChar char="•"/>
            </a:pPr>
            <a:r>
              <a:rPr lang="en-US" sz="1400" dirty="0"/>
              <a:t>Ferry companies</a:t>
            </a:r>
          </a:p>
          <a:p>
            <a:pPr marL="285750" indent="-285750">
              <a:buFont typeface="Arial" panose="020B0604020202020204" pitchFamily="34" charset="0"/>
              <a:buChar char="•"/>
            </a:pPr>
            <a:r>
              <a:rPr lang="en-US" sz="1400" dirty="0"/>
              <a:t>Coach and bus operators</a:t>
            </a:r>
          </a:p>
          <a:p>
            <a:pPr marL="285750" indent="-285750">
              <a:buFont typeface="Arial" panose="020B0604020202020204" pitchFamily="34" charset="0"/>
              <a:buChar char="•"/>
            </a:pPr>
            <a:r>
              <a:rPr lang="en-US" sz="1400" dirty="0"/>
              <a:t>Taxi companies</a:t>
            </a:r>
          </a:p>
        </p:txBody>
      </p:sp>
      <p:sp>
        <p:nvSpPr>
          <p:cNvPr id="10" name="TextBox 9"/>
          <p:cNvSpPr txBox="1"/>
          <p:nvPr/>
        </p:nvSpPr>
        <p:spPr>
          <a:xfrm>
            <a:off x="10378258" y="3787077"/>
            <a:ext cx="1864242" cy="1815882"/>
          </a:xfrm>
          <a:prstGeom prst="rect">
            <a:avLst/>
          </a:prstGeom>
          <a:noFill/>
        </p:spPr>
        <p:txBody>
          <a:bodyPr wrap="square" rtlCol="0">
            <a:spAutoFit/>
          </a:bodyPr>
          <a:lstStyle/>
          <a:p>
            <a:r>
              <a:rPr lang="en-US" sz="1400" dirty="0"/>
              <a:t>Tourists need safe transport from one destination to another as well as access to a range of facilities and services to make their journeys more comfortable</a:t>
            </a:r>
          </a:p>
        </p:txBody>
      </p:sp>
      <p:graphicFrame>
        <p:nvGraphicFramePr>
          <p:cNvPr id="3" name="Table 2"/>
          <p:cNvGraphicFramePr>
            <a:graphicFrameLocks noGrp="1"/>
          </p:cNvGraphicFramePr>
          <p:nvPr>
            <p:extLst>
              <p:ext uri="{D42A27DB-BD31-4B8C-83A1-F6EECF244321}">
                <p14:modId xmlns:p14="http://schemas.microsoft.com/office/powerpoint/2010/main" val="2354173288"/>
              </p:ext>
            </p:extLst>
          </p:nvPr>
        </p:nvGraphicFramePr>
        <p:xfrm>
          <a:off x="103961" y="590265"/>
          <a:ext cx="10170336" cy="6054375"/>
        </p:xfrm>
        <a:graphic>
          <a:graphicData uri="http://schemas.openxmlformats.org/drawingml/2006/table">
            <a:tbl>
              <a:tblPr firstRow="1" bandRow="1">
                <a:tableStyleId>{5C22544A-7EE6-4342-B048-85BDC9FD1C3A}</a:tableStyleId>
              </a:tblPr>
              <a:tblGrid>
                <a:gridCol w="2542584">
                  <a:extLst>
                    <a:ext uri="{9D8B030D-6E8A-4147-A177-3AD203B41FA5}">
                      <a16:colId xmlns:a16="http://schemas.microsoft.com/office/drawing/2014/main" val="3443364323"/>
                    </a:ext>
                  </a:extLst>
                </a:gridCol>
                <a:gridCol w="2542584">
                  <a:extLst>
                    <a:ext uri="{9D8B030D-6E8A-4147-A177-3AD203B41FA5}">
                      <a16:colId xmlns:a16="http://schemas.microsoft.com/office/drawing/2014/main" val="1846371129"/>
                    </a:ext>
                  </a:extLst>
                </a:gridCol>
                <a:gridCol w="2542584">
                  <a:extLst>
                    <a:ext uri="{9D8B030D-6E8A-4147-A177-3AD203B41FA5}">
                      <a16:colId xmlns:a16="http://schemas.microsoft.com/office/drawing/2014/main" val="2152870223"/>
                    </a:ext>
                  </a:extLst>
                </a:gridCol>
                <a:gridCol w="2542584">
                  <a:extLst>
                    <a:ext uri="{9D8B030D-6E8A-4147-A177-3AD203B41FA5}">
                      <a16:colId xmlns:a16="http://schemas.microsoft.com/office/drawing/2014/main" val="2846923672"/>
                    </a:ext>
                  </a:extLst>
                </a:gridCol>
              </a:tblGrid>
              <a:tr h="842295">
                <a:tc>
                  <a:txBody>
                    <a:bodyPr/>
                    <a:lstStyle/>
                    <a:p>
                      <a:r>
                        <a:rPr lang="en-US" sz="1400" dirty="0"/>
                        <a:t>Air</a:t>
                      </a:r>
                      <a:r>
                        <a:rPr lang="en-US" sz="1400" baseline="0" dirty="0"/>
                        <a:t> Travel</a:t>
                      </a:r>
                      <a:endParaRPr lang="en-GB" sz="1400" dirty="0"/>
                    </a:p>
                  </a:txBody>
                  <a:tcPr/>
                </a:tc>
                <a:tc>
                  <a:txBody>
                    <a:bodyPr/>
                    <a:lstStyle/>
                    <a:p>
                      <a:r>
                        <a:rPr lang="en-US" sz="1400" dirty="0"/>
                        <a:t>Rail</a:t>
                      </a:r>
                      <a:r>
                        <a:rPr lang="en-US" sz="1400" baseline="0" dirty="0"/>
                        <a:t> Travel</a:t>
                      </a:r>
                      <a:endParaRPr lang="en-GB" sz="1400" dirty="0"/>
                    </a:p>
                  </a:txBody>
                  <a:tcPr/>
                </a:tc>
                <a:tc>
                  <a:txBody>
                    <a:bodyPr/>
                    <a:lstStyle/>
                    <a:p>
                      <a:r>
                        <a:rPr lang="en-US" sz="1400" dirty="0"/>
                        <a:t>Sea Travel</a:t>
                      </a:r>
                      <a:endParaRPr lang="en-GB" sz="1400" dirty="0"/>
                    </a:p>
                  </a:txBody>
                  <a:tcPr/>
                </a:tc>
                <a:tc>
                  <a:txBody>
                    <a:bodyPr/>
                    <a:lstStyle/>
                    <a:p>
                      <a:r>
                        <a:rPr lang="en-US" sz="1400" dirty="0"/>
                        <a:t>Road Travel</a:t>
                      </a:r>
                      <a:endParaRPr lang="en-GB" sz="1400" dirty="0"/>
                    </a:p>
                  </a:txBody>
                  <a:tcPr/>
                </a:tc>
                <a:extLst>
                  <a:ext uri="{0D108BD9-81ED-4DB2-BD59-A6C34878D82A}">
                    <a16:rowId xmlns:a16="http://schemas.microsoft.com/office/drawing/2014/main" val="585466330"/>
                  </a:ext>
                </a:extLst>
              </a:tr>
              <a:tr h="370840">
                <a:tc>
                  <a:txBody>
                    <a:bodyPr/>
                    <a:lstStyle/>
                    <a:p>
                      <a:r>
                        <a:rPr lang="en-US" sz="1400" dirty="0"/>
                        <a:t>Good</a:t>
                      </a:r>
                      <a:r>
                        <a:rPr lang="en-US" sz="1400" baseline="0" dirty="0"/>
                        <a:t> for travelling longer distances</a:t>
                      </a:r>
                    </a:p>
                    <a:p>
                      <a:r>
                        <a:rPr lang="en-US" sz="1400" baseline="0" dirty="0"/>
                        <a:t>Full-service airlines such as Emirates or Virgin Atlantic offer a range of services included in the ticket price</a:t>
                      </a:r>
                    </a:p>
                    <a:p>
                      <a:pPr marL="285750" indent="-285750">
                        <a:buFont typeface="Arial" panose="020B0604020202020204" pitchFamily="34" charset="0"/>
                        <a:buChar char="•"/>
                      </a:pPr>
                      <a:r>
                        <a:rPr lang="en-US" sz="1400" baseline="0" dirty="0"/>
                        <a:t>A choice of food and drink options</a:t>
                      </a:r>
                    </a:p>
                    <a:p>
                      <a:pPr marL="285750" indent="-285750">
                        <a:buFont typeface="Arial" panose="020B0604020202020204" pitchFamily="34" charset="0"/>
                        <a:buChar char="•"/>
                      </a:pPr>
                      <a:r>
                        <a:rPr lang="en-US" sz="1400" baseline="0" dirty="0"/>
                        <a:t>Entertainment such as movies and music</a:t>
                      </a:r>
                    </a:p>
                    <a:p>
                      <a:pPr marL="285750" indent="-285750">
                        <a:buFont typeface="Arial" panose="020B0604020202020204" pitchFamily="34" charset="0"/>
                        <a:buChar char="•"/>
                      </a:pPr>
                      <a:r>
                        <a:rPr lang="en-US" sz="1400" baseline="0" dirty="0"/>
                        <a:t>Duty-free shopping, eye-masks, travel socks and ear plugs. </a:t>
                      </a:r>
                    </a:p>
                    <a:p>
                      <a:pPr marL="285750" indent="-285750">
                        <a:buFont typeface="Arial" panose="020B0604020202020204" pitchFamily="34" charset="0"/>
                        <a:buChar char="•"/>
                      </a:pPr>
                      <a:r>
                        <a:rPr lang="en-US" sz="1400" baseline="0" dirty="0"/>
                        <a:t>Different classes of travel- economy, premium, business and first.</a:t>
                      </a:r>
                    </a:p>
                    <a:p>
                      <a:pPr marL="285750" indent="-285750">
                        <a:buFont typeface="Arial" panose="020B0604020202020204" pitchFamily="34" charset="0"/>
                        <a:buChar char="•"/>
                      </a:pPr>
                      <a:r>
                        <a:rPr lang="en-US" sz="1400" baseline="0" dirty="0"/>
                        <a:t>Low-cost airlines (Ryanair and EasyJet) offer low priced flights with less services and products included.</a:t>
                      </a:r>
                    </a:p>
                    <a:p>
                      <a:pPr marL="285750" indent="-285750">
                        <a:buFont typeface="Arial" panose="020B0604020202020204" pitchFamily="34" charset="0"/>
                        <a:buChar char="•"/>
                      </a:pPr>
                      <a:r>
                        <a:rPr lang="en-US" sz="1400" baseline="0" dirty="0"/>
                        <a:t>Check-in luggage, seat choice and food and drink available but at an extra cost.</a:t>
                      </a:r>
                      <a:endParaRPr lang="en-GB" sz="1400" dirty="0"/>
                    </a:p>
                  </a:txBody>
                  <a:tcPr/>
                </a:tc>
                <a:tc>
                  <a:txBody>
                    <a:bodyPr/>
                    <a:lstStyle/>
                    <a:p>
                      <a:r>
                        <a:rPr lang="en-US" sz="1400" dirty="0"/>
                        <a:t>33</a:t>
                      </a:r>
                      <a:r>
                        <a:rPr lang="en-US" sz="1400" baseline="0" dirty="0"/>
                        <a:t> train operating companies in Britain</a:t>
                      </a:r>
                    </a:p>
                    <a:p>
                      <a:r>
                        <a:rPr lang="en-US" sz="1400" baseline="0" dirty="0"/>
                        <a:t>Offer customers a choice of first or standard class travel and the opportunity to buy discount tickets if booked in advance</a:t>
                      </a:r>
                      <a:r>
                        <a:rPr lang="en-GB" sz="1400" baseline="0" dirty="0"/>
                        <a:t>.</a:t>
                      </a:r>
                    </a:p>
                    <a:p>
                      <a:endParaRPr lang="en-US" sz="1400" baseline="0" dirty="0"/>
                    </a:p>
                    <a:p>
                      <a:r>
                        <a:rPr lang="en-US" sz="1400" baseline="0" dirty="0"/>
                        <a:t>Examples of large rail terminals</a:t>
                      </a:r>
                    </a:p>
                    <a:p>
                      <a:pPr marL="285750" indent="-285750">
                        <a:buFont typeface="Arial" panose="020B0604020202020204" pitchFamily="34" charset="0"/>
                        <a:buChar char="•"/>
                      </a:pPr>
                      <a:r>
                        <a:rPr lang="en-US" sz="1400" baseline="0" dirty="0"/>
                        <a:t>Manchester Piccadilly</a:t>
                      </a:r>
                    </a:p>
                    <a:p>
                      <a:pPr marL="285750" indent="-285750">
                        <a:buFont typeface="Arial" panose="020B0604020202020204" pitchFamily="34" charset="0"/>
                        <a:buChar char="•"/>
                      </a:pPr>
                      <a:r>
                        <a:rPr lang="en-US" sz="1400" baseline="0" dirty="0"/>
                        <a:t>Liverpool Lime Street</a:t>
                      </a:r>
                    </a:p>
                    <a:p>
                      <a:pPr marL="285750" indent="-285750">
                        <a:buFont typeface="Arial" panose="020B0604020202020204" pitchFamily="34" charset="0"/>
                        <a:buChar char="•"/>
                      </a:pPr>
                      <a:r>
                        <a:rPr lang="en-US" sz="1400" baseline="0" dirty="0"/>
                        <a:t>London Euston</a:t>
                      </a:r>
                    </a:p>
                    <a:p>
                      <a:pPr marL="0" indent="0">
                        <a:buFont typeface="Arial" panose="020B0604020202020204" pitchFamily="34" charset="0"/>
                        <a:buNone/>
                      </a:pPr>
                      <a:endParaRPr lang="en-US" sz="1400" baseline="0" dirty="0"/>
                    </a:p>
                    <a:p>
                      <a:pPr marL="0" indent="0">
                        <a:buFont typeface="Arial" panose="020B0604020202020204" pitchFamily="34" charset="0"/>
                        <a:buNone/>
                      </a:pPr>
                      <a:endParaRPr lang="en-US" sz="1400" baseline="0" dirty="0"/>
                    </a:p>
                  </a:txBody>
                  <a:tcPr/>
                </a:tc>
                <a:tc>
                  <a:txBody>
                    <a:bodyPr/>
                    <a:lstStyle/>
                    <a:p>
                      <a:r>
                        <a:rPr lang="en-US" sz="1400" dirty="0"/>
                        <a:t>Ferry</a:t>
                      </a:r>
                      <a:r>
                        <a:rPr lang="en-US" sz="1400" baseline="0" dirty="0"/>
                        <a:t> terminals and ports offer sea travel options for customers</a:t>
                      </a:r>
                      <a:r>
                        <a:rPr lang="en-GB" sz="1400" baseline="0" dirty="0"/>
                        <a:t>.</a:t>
                      </a:r>
                    </a:p>
                    <a:p>
                      <a:r>
                        <a:rPr lang="en-US" sz="1400" baseline="0" dirty="0"/>
                        <a:t>Some ferry services only carry people but others transport vehicles as well as passengers. </a:t>
                      </a:r>
                    </a:p>
                    <a:p>
                      <a:endParaRPr lang="en-US" sz="1400" baseline="0" dirty="0"/>
                    </a:p>
                    <a:p>
                      <a:r>
                        <a:rPr lang="en-US" sz="1400" baseline="0" dirty="0"/>
                        <a:t>e.g. Stena Line, Irish Ferries.</a:t>
                      </a:r>
                    </a:p>
                    <a:p>
                      <a:endParaRPr lang="en-US" sz="1400" baseline="0" dirty="0"/>
                    </a:p>
                    <a:p>
                      <a:r>
                        <a:rPr lang="en-US" sz="1400" baseline="0" dirty="0"/>
                        <a:t>Range of facilities on board such as bars, restaurants, cabins for longer journeys.</a:t>
                      </a:r>
                    </a:p>
                    <a:p>
                      <a:endParaRPr lang="en-US" sz="1400" baseline="0" dirty="0"/>
                    </a:p>
                    <a:p>
                      <a:r>
                        <a:rPr lang="en-US" sz="1400" baseline="0" dirty="0"/>
                        <a:t>Seaport Gateway = Port of Dover, where many visitors from Europe enter the UK.</a:t>
                      </a:r>
                    </a:p>
                  </a:txBody>
                  <a:tcPr/>
                </a:tc>
                <a:tc>
                  <a:txBody>
                    <a:bodyPr/>
                    <a:lstStyle/>
                    <a:p>
                      <a:pPr marL="285750" indent="-285750">
                        <a:buFont typeface="Arial" panose="020B0604020202020204" pitchFamily="34" charset="0"/>
                        <a:buChar char="•"/>
                      </a:pPr>
                      <a:r>
                        <a:rPr lang="en-US" sz="1400" dirty="0"/>
                        <a:t>Own car</a:t>
                      </a:r>
                    </a:p>
                    <a:p>
                      <a:pPr marL="285750" indent="-285750">
                        <a:buFont typeface="Arial" panose="020B0604020202020204" pitchFamily="34" charset="0"/>
                        <a:buChar char="•"/>
                      </a:pPr>
                      <a:r>
                        <a:rPr lang="en-US" sz="1400" dirty="0"/>
                        <a:t>Hire</a:t>
                      </a:r>
                      <a:r>
                        <a:rPr lang="en-US" sz="1400" baseline="0" dirty="0"/>
                        <a:t> car</a:t>
                      </a:r>
                    </a:p>
                    <a:p>
                      <a:pPr marL="285750" indent="-285750">
                        <a:buFont typeface="Arial" panose="020B0604020202020204" pitchFamily="34" charset="0"/>
                        <a:buChar char="•"/>
                      </a:pPr>
                      <a:r>
                        <a:rPr lang="en-US" sz="1400" baseline="0" dirty="0"/>
                        <a:t>Taxi</a:t>
                      </a:r>
                    </a:p>
                    <a:p>
                      <a:pPr marL="285750" indent="-285750">
                        <a:buFont typeface="Arial" panose="020B0604020202020204" pitchFamily="34" charset="0"/>
                        <a:buChar char="•"/>
                      </a:pPr>
                      <a:r>
                        <a:rPr lang="en-US" sz="1400" baseline="0" dirty="0"/>
                        <a:t>Coach</a:t>
                      </a:r>
                    </a:p>
                    <a:p>
                      <a:pPr marL="285750" indent="-285750">
                        <a:buFont typeface="Arial" panose="020B0604020202020204" pitchFamily="34" charset="0"/>
                        <a:buChar char="•"/>
                      </a:pPr>
                      <a:endParaRPr lang="en-US" sz="1400" baseline="0" dirty="0"/>
                    </a:p>
                    <a:p>
                      <a:pPr marL="0" indent="0">
                        <a:buFont typeface="Arial" panose="020B0604020202020204" pitchFamily="34" charset="0"/>
                        <a:buNone/>
                      </a:pPr>
                      <a:r>
                        <a:rPr lang="en-US" sz="1400" baseline="0" dirty="0"/>
                        <a:t>Most convenient and flexible way to travel</a:t>
                      </a:r>
                    </a:p>
                    <a:p>
                      <a:pPr marL="0" indent="0">
                        <a:buFont typeface="Arial" panose="020B0604020202020204" pitchFamily="34" charset="0"/>
                        <a:buNone/>
                      </a:pPr>
                      <a:endParaRPr lang="en-US" sz="1400" baseline="0" dirty="0"/>
                    </a:p>
                    <a:p>
                      <a:pPr marL="0" indent="0">
                        <a:buFont typeface="Arial" panose="020B0604020202020204" pitchFamily="34" charset="0"/>
                        <a:buNone/>
                      </a:pPr>
                      <a:r>
                        <a:rPr lang="en-US" sz="1400" baseline="0" dirty="0"/>
                        <a:t>Network of motorway service stations provides road travellers with facilities such as toilets, fuel, shops and restaurants.</a:t>
                      </a:r>
                    </a:p>
                  </a:txBody>
                  <a:tcPr/>
                </a:tc>
                <a:extLst>
                  <a:ext uri="{0D108BD9-81ED-4DB2-BD59-A6C34878D82A}">
                    <a16:rowId xmlns:a16="http://schemas.microsoft.com/office/drawing/2014/main" val="2925305037"/>
                  </a:ext>
                </a:extLst>
              </a:tr>
            </a:tbl>
          </a:graphicData>
        </a:graphic>
      </p:graphicFrame>
    </p:spTree>
    <p:extLst>
      <p:ext uri="{BB962C8B-B14F-4D97-AF65-F5344CB8AC3E}">
        <p14:creationId xmlns:p14="http://schemas.microsoft.com/office/powerpoint/2010/main" val="391593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0515600" cy="1325563"/>
          </a:xfrm>
        </p:spPr>
        <p:txBody>
          <a:bodyPr/>
          <a:lstStyle/>
          <a:p>
            <a:r>
              <a:rPr lang="en-US" b="1" u="sng" dirty="0"/>
              <a:t>Regulators</a:t>
            </a:r>
            <a:endParaRPr lang="en-GB" b="1" u="sng" dirty="0"/>
          </a:p>
        </p:txBody>
      </p:sp>
      <p:sp>
        <p:nvSpPr>
          <p:cNvPr id="4" name="TextBox 3"/>
          <p:cNvSpPr txBox="1"/>
          <p:nvPr/>
        </p:nvSpPr>
        <p:spPr>
          <a:xfrm>
            <a:off x="3049769" y="156012"/>
            <a:ext cx="4774018" cy="523220"/>
          </a:xfrm>
          <a:prstGeom prst="rect">
            <a:avLst/>
          </a:prstGeom>
          <a:noFill/>
        </p:spPr>
        <p:txBody>
          <a:bodyPr wrap="square" rtlCol="0">
            <a:spAutoFit/>
          </a:bodyPr>
          <a:lstStyle/>
          <a:p>
            <a:r>
              <a:rPr lang="en-US" sz="1400" dirty="0"/>
              <a:t>Help to protect customers and ensure that organisations meet industry standards.</a:t>
            </a:r>
          </a:p>
        </p:txBody>
      </p:sp>
      <p:sp>
        <p:nvSpPr>
          <p:cNvPr id="5" name="TextBox 4"/>
          <p:cNvSpPr txBox="1"/>
          <p:nvPr/>
        </p:nvSpPr>
        <p:spPr>
          <a:xfrm>
            <a:off x="3739337" y="998160"/>
            <a:ext cx="3909237" cy="2308324"/>
          </a:xfrm>
          <a:prstGeom prst="rect">
            <a:avLst/>
          </a:prstGeom>
          <a:noFill/>
        </p:spPr>
        <p:txBody>
          <a:bodyPr wrap="square" rtlCol="0">
            <a:spAutoFit/>
          </a:bodyPr>
          <a:lstStyle/>
          <a:p>
            <a:r>
              <a:rPr lang="en-US" sz="1400" b="1" dirty="0"/>
              <a:t>Civil Aviation Authority (CAA)</a:t>
            </a:r>
          </a:p>
          <a:p>
            <a:r>
              <a:rPr lang="en-US" sz="1400" dirty="0"/>
              <a:t>Helps to ensure that the aviation (airline) industry meets strict and safety standards and ensure that customers are protected.</a:t>
            </a:r>
          </a:p>
          <a:p>
            <a:endParaRPr lang="en-US" sz="1400" dirty="0"/>
          </a:p>
          <a:p>
            <a:r>
              <a:rPr lang="en-US" sz="1400" dirty="0"/>
              <a:t>Runs and manages the Air Travel Organiser’s </a:t>
            </a:r>
            <a:r>
              <a:rPr lang="en-US" sz="1400" dirty="0" err="1"/>
              <a:t>Licence</a:t>
            </a:r>
            <a:r>
              <a:rPr lang="en-US" sz="1400" dirty="0"/>
              <a:t> (ATOL) holiday protection scheme which gives customers a full refund if the company they book their holiday with closes down.</a:t>
            </a:r>
          </a:p>
          <a:p>
            <a:endParaRPr lang="en-US" dirty="0"/>
          </a:p>
        </p:txBody>
      </p:sp>
      <p:sp>
        <p:nvSpPr>
          <p:cNvPr id="6" name="TextBox 5"/>
          <p:cNvSpPr txBox="1"/>
          <p:nvPr/>
        </p:nvSpPr>
        <p:spPr>
          <a:xfrm>
            <a:off x="8429848" y="578846"/>
            <a:ext cx="3354572" cy="1877437"/>
          </a:xfrm>
          <a:prstGeom prst="rect">
            <a:avLst/>
          </a:prstGeom>
          <a:noFill/>
        </p:spPr>
        <p:txBody>
          <a:bodyPr wrap="square" rtlCol="0">
            <a:spAutoFit/>
          </a:bodyPr>
          <a:lstStyle/>
          <a:p>
            <a:r>
              <a:rPr lang="en-US" sz="1400" b="1" dirty="0"/>
              <a:t>Maritime and Coastguard Agency (MCA)</a:t>
            </a:r>
          </a:p>
          <a:p>
            <a:r>
              <a:rPr lang="en-US" sz="1400" dirty="0"/>
              <a:t>Provides legislation and guidance on maritime (sea) matters.</a:t>
            </a:r>
          </a:p>
          <a:p>
            <a:r>
              <a:rPr lang="en-US" sz="1400" dirty="0"/>
              <a:t>Responsible for inspections including;</a:t>
            </a:r>
          </a:p>
          <a:p>
            <a:pPr marL="285750" indent="-285750">
              <a:buFont typeface="Arial" panose="020B0604020202020204" pitchFamily="34" charset="0"/>
              <a:buChar char="•"/>
            </a:pPr>
            <a:r>
              <a:rPr lang="en-US" sz="1400" dirty="0"/>
              <a:t>Safety of passengers and crew on boats</a:t>
            </a:r>
          </a:p>
          <a:p>
            <a:pPr marL="285750" indent="-285750">
              <a:buFont typeface="Arial" panose="020B0604020202020204" pitchFamily="34" charset="0"/>
              <a:buChar char="•"/>
            </a:pPr>
            <a:r>
              <a:rPr lang="en-US" sz="1400" dirty="0"/>
              <a:t>Making sure all equipment is fit for purpose on boats</a:t>
            </a:r>
          </a:p>
          <a:p>
            <a:endParaRPr lang="en-US" dirty="0"/>
          </a:p>
        </p:txBody>
      </p:sp>
      <p:sp>
        <p:nvSpPr>
          <p:cNvPr id="8" name="TextBox 7"/>
          <p:cNvSpPr txBox="1"/>
          <p:nvPr/>
        </p:nvSpPr>
        <p:spPr>
          <a:xfrm>
            <a:off x="221509" y="1225177"/>
            <a:ext cx="2488019" cy="2893100"/>
          </a:xfrm>
          <a:prstGeom prst="rect">
            <a:avLst/>
          </a:prstGeom>
          <a:noFill/>
        </p:spPr>
        <p:txBody>
          <a:bodyPr wrap="square" rtlCol="0">
            <a:spAutoFit/>
          </a:bodyPr>
          <a:lstStyle/>
          <a:p>
            <a:r>
              <a:rPr lang="en-US" sz="1400" b="1" u="sng" dirty="0"/>
              <a:t>Roles and Responsibilities</a:t>
            </a:r>
          </a:p>
          <a:p>
            <a:pPr marL="285750" indent="-285750">
              <a:buFont typeface="Arial" panose="020B0604020202020204" pitchFamily="34" charset="0"/>
              <a:buChar char="•"/>
            </a:pPr>
            <a:r>
              <a:rPr lang="en-US" sz="1400" dirty="0"/>
              <a:t>Ensure that organisations meet standards</a:t>
            </a:r>
          </a:p>
          <a:p>
            <a:pPr marL="285750" indent="-285750">
              <a:buFont typeface="Arial" panose="020B0604020202020204" pitchFamily="34" charset="0"/>
              <a:buChar char="•"/>
            </a:pPr>
            <a:r>
              <a:rPr lang="en-US" sz="1400" dirty="0"/>
              <a:t>Give customers help and support</a:t>
            </a:r>
          </a:p>
          <a:p>
            <a:pPr marL="285750" indent="-285750">
              <a:buFont typeface="Arial" panose="020B0604020202020204" pitchFamily="34" charset="0"/>
              <a:buChar char="•"/>
            </a:pPr>
            <a:r>
              <a:rPr lang="en-US" sz="1400" dirty="0"/>
              <a:t>Represent members</a:t>
            </a:r>
          </a:p>
          <a:p>
            <a:pPr marL="285750" indent="-285750">
              <a:buFont typeface="Arial" panose="020B0604020202020204" pitchFamily="34" charset="0"/>
              <a:buChar char="•"/>
            </a:pPr>
            <a:r>
              <a:rPr lang="en-US" sz="1400" dirty="0"/>
              <a:t>Help with repatriation (bringing people home if something goes wrong abroad)</a:t>
            </a:r>
          </a:p>
          <a:p>
            <a:pPr marL="285750" indent="-285750">
              <a:buFont typeface="Arial" panose="020B0604020202020204" pitchFamily="34" charset="0"/>
              <a:buChar char="•"/>
            </a:pPr>
            <a:r>
              <a:rPr lang="en-US" sz="1400" dirty="0"/>
              <a:t>Licensing</a:t>
            </a:r>
          </a:p>
          <a:p>
            <a:pPr marL="285750" indent="-285750">
              <a:buFont typeface="Arial" panose="020B0604020202020204" pitchFamily="34" charset="0"/>
              <a:buChar char="•"/>
            </a:pPr>
            <a:r>
              <a:rPr lang="en-US" sz="1400" dirty="0"/>
              <a:t>Dealing with customer complaints</a:t>
            </a:r>
          </a:p>
        </p:txBody>
      </p:sp>
      <p:sp>
        <p:nvSpPr>
          <p:cNvPr id="9" name="TextBox 8"/>
          <p:cNvSpPr txBox="1"/>
          <p:nvPr/>
        </p:nvSpPr>
        <p:spPr>
          <a:xfrm>
            <a:off x="3049769" y="4607587"/>
            <a:ext cx="3491024" cy="2031325"/>
          </a:xfrm>
          <a:prstGeom prst="rect">
            <a:avLst/>
          </a:prstGeom>
          <a:noFill/>
        </p:spPr>
        <p:txBody>
          <a:bodyPr wrap="square" rtlCol="0">
            <a:spAutoFit/>
          </a:bodyPr>
          <a:lstStyle/>
          <a:p>
            <a:r>
              <a:rPr lang="en-US" sz="1400" b="1" dirty="0"/>
              <a:t>Office of Rail and Road (ORR)</a:t>
            </a:r>
          </a:p>
          <a:p>
            <a:pPr marL="285750" indent="-285750">
              <a:buFont typeface="Arial" panose="020B0604020202020204" pitchFamily="34" charset="0"/>
              <a:buChar char="•"/>
            </a:pPr>
            <a:r>
              <a:rPr lang="en-US" sz="1400" dirty="0"/>
              <a:t>Regulates railways and roads</a:t>
            </a:r>
          </a:p>
          <a:p>
            <a:pPr marL="285750" indent="-285750">
              <a:buFont typeface="Arial" panose="020B0604020202020204" pitchFamily="34" charset="0"/>
              <a:buChar char="•"/>
            </a:pPr>
            <a:r>
              <a:rPr lang="en-US" sz="1400" dirty="0"/>
              <a:t>Provides advice and guidance to passengers on station and platform safety</a:t>
            </a:r>
          </a:p>
          <a:p>
            <a:pPr marL="285750" indent="-285750">
              <a:buFont typeface="Arial" panose="020B0604020202020204" pitchFamily="34" charset="0"/>
              <a:buChar char="•"/>
            </a:pPr>
            <a:r>
              <a:rPr lang="en-US" sz="1400" dirty="0"/>
              <a:t>Monitors serious railway incidents</a:t>
            </a:r>
          </a:p>
          <a:p>
            <a:pPr marL="285750" indent="-285750">
              <a:buFont typeface="Arial" panose="020B0604020202020204" pitchFamily="34" charset="0"/>
              <a:buChar char="•"/>
            </a:pPr>
            <a:r>
              <a:rPr lang="en-US" sz="1400" dirty="0"/>
              <a:t>Monitor Highways England who operate, maintain and improve England’s motorways.</a:t>
            </a:r>
          </a:p>
          <a:p>
            <a:endParaRPr lang="en-US" sz="1400" dirty="0"/>
          </a:p>
        </p:txBody>
      </p:sp>
      <p:sp>
        <p:nvSpPr>
          <p:cNvPr id="12" name="TextBox 11"/>
          <p:cNvSpPr txBox="1"/>
          <p:nvPr/>
        </p:nvSpPr>
        <p:spPr>
          <a:xfrm>
            <a:off x="8078972" y="4930753"/>
            <a:ext cx="3491024" cy="1384995"/>
          </a:xfrm>
          <a:prstGeom prst="rect">
            <a:avLst/>
          </a:prstGeom>
          <a:noFill/>
        </p:spPr>
        <p:txBody>
          <a:bodyPr wrap="square" rtlCol="0">
            <a:spAutoFit/>
          </a:bodyPr>
          <a:lstStyle/>
          <a:p>
            <a:r>
              <a:rPr lang="en-US" sz="1400" b="1" dirty="0"/>
              <a:t>ABTA</a:t>
            </a:r>
          </a:p>
          <a:p>
            <a:r>
              <a:rPr lang="en-US" sz="1400" dirty="0"/>
              <a:t>Represent travel agents and tour operators</a:t>
            </a:r>
          </a:p>
          <a:p>
            <a:r>
              <a:rPr lang="en-US" sz="1400" dirty="0"/>
              <a:t>Customers who book with ABTA registered travel agents are protected under its financial protection scheme which would give them a full refund if the travel agency closed.</a:t>
            </a:r>
          </a:p>
        </p:txBody>
      </p:sp>
      <p:pic>
        <p:nvPicPr>
          <p:cNvPr id="3" name="Picture 2"/>
          <p:cNvPicPr>
            <a:picLocks noChangeAspect="1"/>
          </p:cNvPicPr>
          <p:nvPr/>
        </p:nvPicPr>
        <p:blipFill>
          <a:blip r:embed="rId2"/>
          <a:stretch>
            <a:fillRect/>
          </a:stretch>
        </p:blipFill>
        <p:spPr>
          <a:xfrm>
            <a:off x="9461316" y="2406664"/>
            <a:ext cx="1921725" cy="2138258"/>
          </a:xfrm>
          <a:prstGeom prst="rect">
            <a:avLst/>
          </a:prstGeom>
        </p:spPr>
      </p:pic>
      <p:pic>
        <p:nvPicPr>
          <p:cNvPr id="7" name="Picture 6"/>
          <p:cNvPicPr>
            <a:picLocks noChangeAspect="1"/>
          </p:cNvPicPr>
          <p:nvPr/>
        </p:nvPicPr>
        <p:blipFill>
          <a:blip r:embed="rId3"/>
          <a:stretch>
            <a:fillRect/>
          </a:stretch>
        </p:blipFill>
        <p:spPr>
          <a:xfrm>
            <a:off x="5693955" y="3037300"/>
            <a:ext cx="2847975" cy="1600200"/>
          </a:xfrm>
          <a:prstGeom prst="rect">
            <a:avLst/>
          </a:prstGeom>
        </p:spPr>
      </p:pic>
      <p:pic>
        <p:nvPicPr>
          <p:cNvPr id="10" name="Picture 9"/>
          <p:cNvPicPr>
            <a:picLocks noChangeAspect="1"/>
          </p:cNvPicPr>
          <p:nvPr/>
        </p:nvPicPr>
        <p:blipFill>
          <a:blip r:embed="rId4"/>
          <a:stretch>
            <a:fillRect/>
          </a:stretch>
        </p:blipFill>
        <p:spPr>
          <a:xfrm>
            <a:off x="253512" y="5171758"/>
            <a:ext cx="2240147" cy="1058229"/>
          </a:xfrm>
          <a:prstGeom prst="rect">
            <a:avLst/>
          </a:prstGeom>
        </p:spPr>
      </p:pic>
    </p:spTree>
    <p:extLst>
      <p:ext uri="{BB962C8B-B14F-4D97-AF65-F5344CB8AC3E}">
        <p14:creationId xmlns:p14="http://schemas.microsoft.com/office/powerpoint/2010/main" val="426918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8" y="0"/>
            <a:ext cx="11320130" cy="1325563"/>
          </a:xfrm>
        </p:spPr>
        <p:txBody>
          <a:bodyPr/>
          <a:lstStyle/>
          <a:p>
            <a:r>
              <a:rPr lang="en-US" b="1" u="sng" dirty="0"/>
              <a:t>Ownership of travel and tourism organisations</a:t>
            </a:r>
            <a:endParaRPr lang="en-GB" b="1" u="sng" dirty="0"/>
          </a:p>
        </p:txBody>
      </p:sp>
      <p:sp>
        <p:nvSpPr>
          <p:cNvPr id="5" name="TextBox 4"/>
          <p:cNvSpPr txBox="1"/>
          <p:nvPr/>
        </p:nvSpPr>
        <p:spPr>
          <a:xfrm>
            <a:off x="3877337" y="1181741"/>
            <a:ext cx="2183221" cy="2739211"/>
          </a:xfrm>
          <a:prstGeom prst="rect">
            <a:avLst/>
          </a:prstGeom>
          <a:noFill/>
        </p:spPr>
        <p:txBody>
          <a:bodyPr wrap="square" rtlCol="0">
            <a:spAutoFit/>
          </a:bodyPr>
          <a:lstStyle/>
          <a:p>
            <a:r>
              <a:rPr lang="en-US" sz="1400" b="1" dirty="0"/>
              <a:t>Public Sector</a:t>
            </a:r>
          </a:p>
          <a:p>
            <a:endParaRPr lang="en-US" sz="1400" dirty="0"/>
          </a:p>
          <a:p>
            <a:r>
              <a:rPr lang="en-US" sz="1400" dirty="0"/>
              <a:t>Organisations in this sector are funded and sometimes owned by central and local governments</a:t>
            </a:r>
          </a:p>
          <a:p>
            <a:endParaRPr lang="en-US" sz="1400" dirty="0"/>
          </a:p>
          <a:p>
            <a:r>
              <a:rPr lang="en-US" sz="1400" dirty="0"/>
              <a:t>e.g. </a:t>
            </a:r>
          </a:p>
          <a:p>
            <a:pPr marL="285750" indent="-285750">
              <a:buFont typeface="Arial" panose="020B0604020202020204" pitchFamily="34" charset="0"/>
              <a:buChar char="•"/>
            </a:pPr>
            <a:r>
              <a:rPr lang="en-US" sz="1400" dirty="0"/>
              <a:t>Tropical World Leeds is owned and managed by Leeds City Council</a:t>
            </a:r>
          </a:p>
          <a:p>
            <a:endParaRPr lang="en-US" dirty="0"/>
          </a:p>
        </p:txBody>
      </p:sp>
      <p:sp>
        <p:nvSpPr>
          <p:cNvPr id="6" name="TextBox 5"/>
          <p:cNvSpPr txBox="1"/>
          <p:nvPr/>
        </p:nvSpPr>
        <p:spPr>
          <a:xfrm>
            <a:off x="7794553" y="939086"/>
            <a:ext cx="3371405" cy="3600986"/>
          </a:xfrm>
          <a:prstGeom prst="rect">
            <a:avLst/>
          </a:prstGeom>
          <a:noFill/>
        </p:spPr>
        <p:txBody>
          <a:bodyPr wrap="square" rtlCol="0">
            <a:spAutoFit/>
          </a:bodyPr>
          <a:lstStyle/>
          <a:p>
            <a:r>
              <a:rPr lang="en-US" sz="1400" b="1" dirty="0"/>
              <a:t>Voluntary sector</a:t>
            </a:r>
          </a:p>
          <a:p>
            <a:endParaRPr lang="en-US" sz="1400" dirty="0"/>
          </a:p>
          <a:p>
            <a:r>
              <a:rPr lang="en-US" sz="1400" dirty="0"/>
              <a:t>These are independent organisations usually funded by membership donations, grants and the sale of products and services such as tickets, food, drink and merchandise.</a:t>
            </a:r>
          </a:p>
          <a:p>
            <a:endParaRPr lang="en-US" sz="1400" dirty="0"/>
          </a:p>
          <a:p>
            <a:r>
              <a:rPr lang="en-US" sz="1400" dirty="0"/>
              <a:t>e.g.</a:t>
            </a:r>
          </a:p>
          <a:p>
            <a:pPr marL="285750" indent="-285750">
              <a:buFont typeface="Arial" panose="020B0604020202020204" pitchFamily="34" charset="0"/>
              <a:buChar char="•"/>
            </a:pPr>
            <a:r>
              <a:rPr lang="en-US" sz="1400" dirty="0"/>
              <a:t>The National Trust who own and conserve historic houses, monuments, castles, coastlines, forests, gardens, parks and nature reserves.</a:t>
            </a:r>
          </a:p>
          <a:p>
            <a:pPr marL="285750" indent="-285750">
              <a:buFont typeface="Arial" panose="020B0604020202020204" pitchFamily="34" charset="0"/>
              <a:buChar char="•"/>
            </a:pPr>
            <a:r>
              <a:rPr lang="en-US" sz="1400" dirty="0"/>
              <a:t>Over 5 million people are members.</a:t>
            </a:r>
          </a:p>
          <a:p>
            <a:pPr marL="285750" indent="-285750">
              <a:buFont typeface="Arial" panose="020B0604020202020204" pitchFamily="34" charset="0"/>
              <a:buChar char="•"/>
            </a:pPr>
            <a:endParaRPr lang="en-US" sz="1400" dirty="0"/>
          </a:p>
          <a:p>
            <a:endParaRPr lang="en-US" dirty="0"/>
          </a:p>
        </p:txBody>
      </p:sp>
      <p:sp>
        <p:nvSpPr>
          <p:cNvPr id="8" name="TextBox 7"/>
          <p:cNvSpPr txBox="1"/>
          <p:nvPr/>
        </p:nvSpPr>
        <p:spPr>
          <a:xfrm>
            <a:off x="242775" y="1129551"/>
            <a:ext cx="3244704" cy="2246769"/>
          </a:xfrm>
          <a:prstGeom prst="rect">
            <a:avLst/>
          </a:prstGeom>
          <a:noFill/>
        </p:spPr>
        <p:txBody>
          <a:bodyPr wrap="square" rtlCol="0">
            <a:spAutoFit/>
          </a:bodyPr>
          <a:lstStyle/>
          <a:p>
            <a:r>
              <a:rPr lang="en-US" sz="1400" b="1" dirty="0"/>
              <a:t>Private Sector</a:t>
            </a:r>
          </a:p>
          <a:p>
            <a:endParaRPr lang="en-US" sz="1400" dirty="0"/>
          </a:p>
          <a:p>
            <a:r>
              <a:rPr lang="en-US" sz="1400" dirty="0"/>
              <a:t>Organisations in this sector are owned or controlled by private individuals, shareholders or companies.</a:t>
            </a:r>
          </a:p>
          <a:p>
            <a:endParaRPr lang="en-US" sz="1400" dirty="0"/>
          </a:p>
          <a:p>
            <a:r>
              <a:rPr lang="en-US" sz="1400" dirty="0"/>
              <a:t>e.g. </a:t>
            </a:r>
          </a:p>
          <a:p>
            <a:pPr marL="285750" indent="-285750">
              <a:buFont typeface="Arial" panose="020B0604020202020204" pitchFamily="34" charset="0"/>
              <a:buChar char="•"/>
            </a:pPr>
            <a:r>
              <a:rPr lang="en-US" sz="1400" dirty="0"/>
              <a:t>Blackpool Pleasure Beach</a:t>
            </a:r>
          </a:p>
          <a:p>
            <a:pPr marL="285750" indent="-285750">
              <a:buFont typeface="Arial" panose="020B0604020202020204" pitchFamily="34" charset="0"/>
              <a:buChar char="•"/>
            </a:pPr>
            <a:r>
              <a:rPr lang="en-US" sz="1400" dirty="0" err="1"/>
              <a:t>FlyBe</a:t>
            </a:r>
            <a:endParaRPr lang="en-US" sz="1400" dirty="0"/>
          </a:p>
          <a:p>
            <a:pPr marL="285750" indent="-285750">
              <a:buFont typeface="Arial" panose="020B0604020202020204" pitchFamily="34" charset="0"/>
              <a:buChar char="•"/>
            </a:pPr>
            <a:r>
              <a:rPr lang="en-US" sz="1400" dirty="0"/>
              <a:t>Alpha Holidays Limited</a:t>
            </a:r>
          </a:p>
        </p:txBody>
      </p:sp>
      <p:sp>
        <p:nvSpPr>
          <p:cNvPr id="10" name="Title 1"/>
          <p:cNvSpPr txBox="1">
            <a:spLocks/>
          </p:cNvSpPr>
          <p:nvPr/>
        </p:nvSpPr>
        <p:spPr>
          <a:xfrm>
            <a:off x="242775" y="3724940"/>
            <a:ext cx="11320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Aims of travel and tourism organisations</a:t>
            </a:r>
            <a:endParaRPr lang="en-GB" u="sng" dirty="0"/>
          </a:p>
        </p:txBody>
      </p:sp>
      <p:sp>
        <p:nvSpPr>
          <p:cNvPr id="12" name="TextBox 11"/>
          <p:cNvSpPr txBox="1"/>
          <p:nvPr/>
        </p:nvSpPr>
        <p:spPr>
          <a:xfrm>
            <a:off x="384542" y="5050503"/>
            <a:ext cx="3102937" cy="1600438"/>
          </a:xfrm>
          <a:prstGeom prst="rect">
            <a:avLst/>
          </a:prstGeom>
          <a:noFill/>
        </p:spPr>
        <p:txBody>
          <a:bodyPr wrap="square" rtlCol="0">
            <a:spAutoFit/>
          </a:bodyPr>
          <a:lstStyle/>
          <a:p>
            <a:r>
              <a:rPr lang="en-US" sz="1400" b="1" dirty="0"/>
              <a:t>Financial Aims</a:t>
            </a:r>
          </a:p>
          <a:p>
            <a:endParaRPr lang="en-US" sz="1400" dirty="0"/>
          </a:p>
          <a:p>
            <a:pPr marL="342900" indent="-342900">
              <a:buAutoNum type="arabicPeriod"/>
            </a:pPr>
            <a:r>
              <a:rPr lang="en-US" sz="1400" dirty="0"/>
              <a:t>Sell goods and services to make a profit</a:t>
            </a:r>
          </a:p>
          <a:p>
            <a:pPr marL="342900" indent="-342900">
              <a:buAutoNum type="arabicPeriod"/>
            </a:pPr>
            <a:r>
              <a:rPr lang="en-US" sz="1400" dirty="0"/>
              <a:t>Increase sales by attracting new customers</a:t>
            </a:r>
          </a:p>
          <a:p>
            <a:pPr marL="342900" indent="-342900">
              <a:buAutoNum type="arabicPeriod"/>
            </a:pPr>
            <a:r>
              <a:rPr lang="en-US" sz="1400" dirty="0"/>
              <a:t>Control costs</a:t>
            </a:r>
          </a:p>
        </p:txBody>
      </p:sp>
      <p:sp>
        <p:nvSpPr>
          <p:cNvPr id="13" name="TextBox 12"/>
          <p:cNvSpPr txBox="1"/>
          <p:nvPr/>
        </p:nvSpPr>
        <p:spPr>
          <a:xfrm>
            <a:off x="5110715" y="4802158"/>
            <a:ext cx="5599816" cy="1815882"/>
          </a:xfrm>
          <a:prstGeom prst="rect">
            <a:avLst/>
          </a:prstGeom>
          <a:noFill/>
        </p:spPr>
        <p:txBody>
          <a:bodyPr wrap="square" rtlCol="0">
            <a:spAutoFit/>
          </a:bodyPr>
          <a:lstStyle/>
          <a:p>
            <a:r>
              <a:rPr lang="en-US" sz="1400" b="1" dirty="0"/>
              <a:t>Strategic Aims</a:t>
            </a:r>
          </a:p>
          <a:p>
            <a:endParaRPr lang="en-US" sz="1400" dirty="0"/>
          </a:p>
          <a:p>
            <a:pPr marL="342900" indent="-342900">
              <a:buAutoNum type="arabicPeriod"/>
            </a:pPr>
            <a:r>
              <a:rPr lang="en-US" sz="1400" dirty="0"/>
              <a:t>Expanding- grow and develop by offering more products and services to more customers.</a:t>
            </a:r>
          </a:p>
          <a:p>
            <a:pPr marL="342900" indent="-342900">
              <a:buAutoNum type="arabicPeriod"/>
            </a:pPr>
            <a:r>
              <a:rPr lang="en-US" sz="1400" dirty="0"/>
              <a:t>Competing with other businesses so need to provide consistent excellent customer service, gain good quality customer reviews, have a unique product to sell.</a:t>
            </a:r>
          </a:p>
          <a:p>
            <a:pPr marL="342900" indent="-342900">
              <a:buAutoNum type="arabicPeriod"/>
            </a:pPr>
            <a:r>
              <a:rPr lang="en-US" sz="1400" dirty="0"/>
              <a:t>Value for money- offer discounted rates on tickets</a:t>
            </a:r>
          </a:p>
        </p:txBody>
      </p:sp>
      <p:pic>
        <p:nvPicPr>
          <p:cNvPr id="3" name="Picture 2"/>
          <p:cNvPicPr>
            <a:picLocks noChangeAspect="1"/>
          </p:cNvPicPr>
          <p:nvPr/>
        </p:nvPicPr>
        <p:blipFill>
          <a:blip r:embed="rId2"/>
          <a:stretch>
            <a:fillRect/>
          </a:stretch>
        </p:blipFill>
        <p:spPr>
          <a:xfrm>
            <a:off x="3487479" y="5337568"/>
            <a:ext cx="942776" cy="942776"/>
          </a:xfrm>
          <a:prstGeom prst="rect">
            <a:avLst/>
          </a:prstGeom>
        </p:spPr>
      </p:pic>
      <p:pic>
        <p:nvPicPr>
          <p:cNvPr id="4" name="Picture 3"/>
          <p:cNvPicPr>
            <a:picLocks noChangeAspect="1"/>
          </p:cNvPicPr>
          <p:nvPr/>
        </p:nvPicPr>
        <p:blipFill>
          <a:blip r:embed="rId3"/>
          <a:stretch>
            <a:fillRect/>
          </a:stretch>
        </p:blipFill>
        <p:spPr>
          <a:xfrm>
            <a:off x="11012193" y="5207712"/>
            <a:ext cx="832070" cy="873863"/>
          </a:xfrm>
          <a:prstGeom prst="rect">
            <a:avLst/>
          </a:prstGeom>
        </p:spPr>
      </p:pic>
      <p:pic>
        <p:nvPicPr>
          <p:cNvPr id="7" name="Picture 6"/>
          <p:cNvPicPr>
            <a:picLocks noChangeAspect="1"/>
          </p:cNvPicPr>
          <p:nvPr/>
        </p:nvPicPr>
        <p:blipFill rotWithShape="1">
          <a:blip r:embed="rId4"/>
          <a:srcRect t="26408" b="24790"/>
          <a:stretch/>
        </p:blipFill>
        <p:spPr>
          <a:xfrm>
            <a:off x="781766" y="3376320"/>
            <a:ext cx="1234596" cy="602513"/>
          </a:xfrm>
          <a:prstGeom prst="rect">
            <a:avLst/>
          </a:prstGeom>
        </p:spPr>
      </p:pic>
      <p:pic>
        <p:nvPicPr>
          <p:cNvPr id="9" name="Picture 8"/>
          <p:cNvPicPr>
            <a:picLocks noChangeAspect="1"/>
          </p:cNvPicPr>
          <p:nvPr/>
        </p:nvPicPr>
        <p:blipFill>
          <a:blip r:embed="rId5"/>
          <a:stretch>
            <a:fillRect/>
          </a:stretch>
        </p:blipFill>
        <p:spPr>
          <a:xfrm>
            <a:off x="6060558" y="1901925"/>
            <a:ext cx="1298842" cy="1298842"/>
          </a:xfrm>
          <a:prstGeom prst="rect">
            <a:avLst/>
          </a:prstGeom>
        </p:spPr>
      </p:pic>
      <p:pic>
        <p:nvPicPr>
          <p:cNvPr id="11" name="Picture 10"/>
          <p:cNvPicPr>
            <a:picLocks noChangeAspect="1"/>
          </p:cNvPicPr>
          <p:nvPr/>
        </p:nvPicPr>
        <p:blipFill>
          <a:blip r:embed="rId6"/>
          <a:stretch>
            <a:fillRect/>
          </a:stretch>
        </p:blipFill>
        <p:spPr>
          <a:xfrm>
            <a:off x="10939959" y="2269850"/>
            <a:ext cx="1245892" cy="1245892"/>
          </a:xfrm>
          <a:prstGeom prst="rect">
            <a:avLst/>
          </a:prstGeom>
        </p:spPr>
      </p:pic>
    </p:spTree>
    <p:extLst>
      <p:ext uri="{BB962C8B-B14F-4D97-AF65-F5344CB8AC3E}">
        <p14:creationId xmlns:p14="http://schemas.microsoft.com/office/powerpoint/2010/main" val="1031667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5015</Words>
  <Application>Microsoft Office PowerPoint</Application>
  <PresentationFormat>Widescreen</PresentationFormat>
  <Paragraphs>724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BTEC Travel and Tourism Tech Award Revision Booklet</vt:lpstr>
      <vt:lpstr>Key words</vt:lpstr>
      <vt:lpstr>Learning Aim A</vt:lpstr>
      <vt:lpstr>Travel and Tourism Organisations</vt:lpstr>
      <vt:lpstr>Tourist Attractions</vt:lpstr>
      <vt:lpstr>Tourism Promotion</vt:lpstr>
      <vt:lpstr>Transport</vt:lpstr>
      <vt:lpstr>Regulators</vt:lpstr>
      <vt:lpstr>Ownership of travel and tourism organisations</vt:lpstr>
      <vt:lpstr>How travel and tourism organisations work together</vt:lpstr>
      <vt:lpstr>Types of Tourism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Aim B</vt:lpstr>
      <vt:lpstr>PowerPoint Presentation</vt:lpstr>
      <vt:lpstr>PowerPoint Presentation</vt:lpstr>
      <vt:lpstr>PowerPoint Presentation</vt:lpstr>
      <vt:lpstr>PowerPoint Presentation</vt:lpstr>
      <vt:lpstr>PowerPoint Presentation</vt:lpstr>
      <vt:lpstr>Learning Aim 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Travel and Tourism Tech Award Revision Booklet</dc:title>
  <dc:creator>Mrs L Ainsworth</dc:creator>
  <cp:lastModifiedBy>James Pinkney</cp:lastModifiedBy>
  <cp:revision>93</cp:revision>
  <dcterms:created xsi:type="dcterms:W3CDTF">2020-01-09T16:44:45Z</dcterms:created>
  <dcterms:modified xsi:type="dcterms:W3CDTF">2021-05-21T06:29:46Z</dcterms:modified>
</cp:coreProperties>
</file>